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handoutMasterIdLst>
    <p:handoutMasterId r:id="rId32"/>
  </p:handoutMasterIdLst>
  <p:sldIdLst>
    <p:sldId id="256" r:id="rId2"/>
    <p:sldId id="257" r:id="rId3"/>
    <p:sldId id="276" r:id="rId4"/>
    <p:sldId id="277" r:id="rId5"/>
    <p:sldId id="278" r:id="rId6"/>
    <p:sldId id="279" r:id="rId7"/>
    <p:sldId id="268" r:id="rId8"/>
    <p:sldId id="262" r:id="rId9"/>
    <p:sldId id="258" r:id="rId10"/>
    <p:sldId id="259" r:id="rId11"/>
    <p:sldId id="260" r:id="rId12"/>
    <p:sldId id="261" r:id="rId13"/>
    <p:sldId id="263" r:id="rId14"/>
    <p:sldId id="264" r:id="rId15"/>
    <p:sldId id="265" r:id="rId16"/>
    <p:sldId id="266" r:id="rId17"/>
    <p:sldId id="267" r:id="rId18"/>
    <p:sldId id="271" r:id="rId19"/>
    <p:sldId id="272" r:id="rId20"/>
    <p:sldId id="273" r:id="rId21"/>
    <p:sldId id="274" r:id="rId22"/>
    <p:sldId id="275" r:id="rId23"/>
    <p:sldId id="269" r:id="rId24"/>
    <p:sldId id="270" r:id="rId25"/>
    <p:sldId id="280" r:id="rId26"/>
    <p:sldId id="281" r:id="rId27"/>
    <p:sldId id="282" r:id="rId28"/>
    <p:sldId id="284" r:id="rId29"/>
    <p:sldId id="285" r:id="rId30"/>
    <p:sldId id="283" r:id="rId31"/>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85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1A0A9CEE-9410-412B-8F41-C60621C69752}" type="datetimeFigureOut">
              <a:rPr lang="en-US" smtClean="0"/>
              <a:t>10/28/2020</a:t>
            </a:fld>
            <a:endParaRPr lang="en-US" dirty="0"/>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2C01A470-192E-4D88-932B-50BC43B2824B}" type="slidenum">
              <a:rPr lang="en-US" smtClean="0"/>
              <a:t>‹#›</a:t>
            </a:fld>
            <a:endParaRPr lang="en-US" dirty="0"/>
          </a:p>
        </p:txBody>
      </p:sp>
    </p:spTree>
    <p:extLst>
      <p:ext uri="{BB962C8B-B14F-4D97-AF65-F5344CB8AC3E}">
        <p14:creationId xmlns:p14="http://schemas.microsoft.com/office/powerpoint/2010/main" val="20509107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839161B-F235-4094-9B81-46BFF9FB8E77}" type="datetimeFigureOut">
              <a:rPr lang="en-US" smtClean="0"/>
              <a:t>10/28/2020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8253EE-A7D9-403E-A414-0C07D6DBBDF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39161B-F235-4094-9B81-46BFF9FB8E77}" type="datetimeFigureOut">
              <a:rPr lang="en-US" smtClean="0"/>
              <a:t>10/28/2020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8253EE-A7D9-403E-A414-0C07D6DBBD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39161B-F235-4094-9B81-46BFF9FB8E77}" type="datetimeFigureOut">
              <a:rPr lang="en-US" smtClean="0"/>
              <a:t>10/28/2020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8253EE-A7D9-403E-A414-0C07D6DBBD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39161B-F235-4094-9B81-46BFF9FB8E77}" type="datetimeFigureOut">
              <a:rPr lang="en-US" smtClean="0"/>
              <a:t>10/28/2020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8253EE-A7D9-403E-A414-0C07D6DBBDF2}"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839161B-F235-4094-9B81-46BFF9FB8E77}" type="datetimeFigureOut">
              <a:rPr lang="en-US" smtClean="0"/>
              <a:t>10/28/2020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E8253EE-A7D9-403E-A414-0C07D6DBBDF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39161B-F235-4094-9B81-46BFF9FB8E77}" type="datetimeFigureOut">
              <a:rPr lang="en-US" smtClean="0"/>
              <a:t>10/28/2020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E8253EE-A7D9-403E-A414-0C07D6DBBDF2}"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39161B-F235-4094-9B81-46BFF9FB8E77}" type="datetimeFigureOut">
              <a:rPr lang="en-US" smtClean="0"/>
              <a:t>10/28/2020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E8253EE-A7D9-403E-A414-0C07D6DBBDF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39161B-F235-4094-9B81-46BFF9FB8E77}" type="datetimeFigureOut">
              <a:rPr lang="en-US" smtClean="0"/>
              <a:t>10/28/2020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E8253EE-A7D9-403E-A414-0C07D6DBBDF2}"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839161B-F235-4094-9B81-46BFF9FB8E77}" type="datetimeFigureOut">
              <a:rPr lang="en-US" smtClean="0"/>
              <a:t>10/28/2020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E8253EE-A7D9-403E-A414-0C07D6DBBDF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839161B-F235-4094-9B81-46BFF9FB8E77}" type="datetimeFigureOut">
              <a:rPr lang="en-US" smtClean="0"/>
              <a:t>10/28/2020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E8253EE-A7D9-403E-A414-0C07D6DBBDF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39161B-F235-4094-9B81-46BFF9FB8E77}" type="datetimeFigureOut">
              <a:rPr lang="en-US" smtClean="0"/>
              <a:t>10/28/2020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E8253EE-A7D9-403E-A414-0C07D6DBBDF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839161B-F235-4094-9B81-46BFF9FB8E77}" type="datetimeFigureOut">
              <a:rPr lang="en-US" smtClean="0"/>
              <a:t>10/28/2020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E8253EE-A7D9-403E-A414-0C07D6DBBDF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143000"/>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Florence Nightingale: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Vision and Relevance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in 2020 Year of the Nurse</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3124200"/>
            <a:ext cx="7772400" cy="1687111"/>
          </a:xfrm>
        </p:spPr>
        <p:txBody>
          <a:bodyPr>
            <a:noAutofit/>
          </a:bodyPr>
          <a:lstStyle/>
          <a:p>
            <a:pPr algn="ctr"/>
            <a:r>
              <a:rPr lang="en-US" sz="2800" dirty="0" smtClean="0">
                <a:latin typeface="Times New Roman" panose="02020603050405020304" pitchFamily="18" charset="0"/>
                <a:cs typeface="Times New Roman" panose="02020603050405020304" pitchFamily="18" charset="0"/>
              </a:rPr>
              <a:t>Katherine Abriam-Yago, EdD, RN</a:t>
            </a:r>
          </a:p>
          <a:p>
            <a:pPr algn="ctr"/>
            <a:r>
              <a:rPr lang="en-US" sz="2800" dirty="0" smtClean="0">
                <a:latin typeface="Times New Roman" panose="02020603050405020304" pitchFamily="18" charset="0"/>
                <a:cs typeface="Times New Roman" panose="02020603050405020304" pitchFamily="18" charset="0"/>
              </a:rPr>
              <a:t>Professor Emerita</a:t>
            </a:r>
          </a:p>
          <a:p>
            <a:pPr algn="ctr"/>
            <a:r>
              <a:rPr lang="en-US" sz="2800" dirty="0" smtClean="0">
                <a:latin typeface="Times New Roman" panose="02020603050405020304" pitchFamily="18" charset="0"/>
                <a:cs typeface="Times New Roman" panose="02020603050405020304" pitchFamily="18" charset="0"/>
              </a:rPr>
              <a:t>San Jose State University</a:t>
            </a:r>
          </a:p>
          <a:p>
            <a:pPr algn="ctr"/>
            <a:r>
              <a:rPr lang="en-US" sz="2800" dirty="0" smtClean="0">
                <a:latin typeface="Times New Roman" panose="02020603050405020304" pitchFamily="18" charset="0"/>
                <a:cs typeface="Times New Roman" panose="02020603050405020304" pitchFamily="18" charset="0"/>
              </a:rPr>
              <a:t>The Valley Foundation School of Nursing</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latin typeface="Times New Roman" panose="02020603050405020304" pitchFamily="18" charset="0"/>
                <a:cs typeface="Times New Roman" panose="02020603050405020304" pitchFamily="18" charset="0"/>
              </a:rPr>
              <a:t>“Let us never consider ourselves finished nurses… </a:t>
            </a:r>
            <a:r>
              <a:rPr lang="en-US" sz="4800" b="1" dirty="0" smtClean="0">
                <a:latin typeface="Times New Roman" panose="02020603050405020304" pitchFamily="18" charset="0"/>
                <a:cs typeface="Times New Roman" panose="02020603050405020304" pitchFamily="18" charset="0"/>
              </a:rPr>
              <a:t>we must be learning all of our lives.”</a:t>
            </a:r>
            <a:endParaRPr lang="en-US" sz="4800" b="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latin typeface="Times New Roman" panose="02020603050405020304" pitchFamily="18" charset="0"/>
                <a:cs typeface="Times New Roman" panose="02020603050405020304" pitchFamily="18" charset="0"/>
              </a:rPr>
              <a:t>“Nursing is a progressive art such that to stand still is to go backwards.”</a:t>
            </a:r>
            <a:endParaRPr lang="en-US" sz="4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latin typeface="Times New Roman" panose="02020603050405020304" pitchFamily="18" charset="0"/>
                <a:cs typeface="Times New Roman" panose="02020603050405020304" pitchFamily="18" charset="0"/>
              </a:rPr>
              <a:t>“I attribute my success to this: </a:t>
            </a:r>
            <a:r>
              <a:rPr lang="en-US" sz="4800" b="1" dirty="0" smtClean="0">
                <a:latin typeface="Times New Roman" panose="02020603050405020304" pitchFamily="18" charset="0"/>
                <a:cs typeface="Times New Roman" panose="02020603050405020304" pitchFamily="18" charset="0"/>
              </a:rPr>
              <a:t>I never gave or took any excuse.”</a:t>
            </a:r>
            <a:endParaRPr lang="en-US" sz="4800" b="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latin typeface="Times New Roman" panose="02020603050405020304" pitchFamily="18" charset="0"/>
                <a:cs typeface="Times New Roman" panose="02020603050405020304" pitchFamily="18" charset="0"/>
              </a:rPr>
              <a:t>“Nursing takes a whole life to learn.  We must make progress in it every year.”</a:t>
            </a:r>
            <a:endParaRPr lang="en-US" sz="4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5400" dirty="0" smtClean="0">
                <a:latin typeface="Times New Roman" panose="02020603050405020304" pitchFamily="18" charset="0"/>
                <a:cs typeface="Times New Roman" panose="02020603050405020304" pitchFamily="18" charset="0"/>
              </a:rPr>
              <a:t>“It will take 150 years for the world to see the kind of nursing envision.”      </a:t>
            </a: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400" dirty="0" smtClean="0">
                <a:latin typeface="Times New Roman" panose="02020603050405020304" pitchFamily="18" charset="0"/>
                <a:cs typeface="Times New Roman" panose="02020603050405020304" pitchFamily="18" charset="0"/>
              </a:rPr>
              <a:t>“Let us run the race where all may win rejoicing in their successes as our own and mourning their failures, whenever they are…as our own.  We are all one Nurse.”</a:t>
            </a:r>
            <a:endParaRPr lang="en-US" sz="4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latin typeface="Times New Roman" panose="02020603050405020304" pitchFamily="18" charset="0"/>
                <a:cs typeface="Times New Roman" panose="02020603050405020304" pitchFamily="18" charset="0"/>
              </a:rPr>
              <a:t>“Live life when you have it.  Life is a splendid gift.  There is nothing small about it.”</a:t>
            </a:r>
            <a:endParaRPr lang="en-US" sz="4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latin typeface="Times New Roman" panose="02020603050405020304" pitchFamily="18" charset="0"/>
                <a:cs typeface="Times New Roman" panose="02020603050405020304" pitchFamily="18" charset="0"/>
              </a:rPr>
              <a:t>“Apprehension, uncertainty, waiting, expectation, fear of surprise do a patient more harm than any exertion.”</a:t>
            </a:r>
            <a:endParaRPr lang="en-US" sz="4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400" dirty="0" smtClean="0">
                <a:latin typeface="Times New Roman" panose="02020603050405020304" pitchFamily="18" charset="0"/>
                <a:cs typeface="Times New Roman" panose="02020603050405020304" pitchFamily="18" charset="0"/>
              </a:rPr>
              <a:t>“The first element for having control over others is, of course to have control over oneself.  If I cannot take charge of myself, I cannot take charge of others.”</a:t>
            </a:r>
            <a:endParaRPr lang="en-US" sz="4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Autofit/>
          </a:bodyPr>
          <a:lstStyle/>
          <a:p>
            <a:pPr>
              <a:buNone/>
            </a:pPr>
            <a:r>
              <a:rPr lang="en-US" sz="3200" dirty="0" smtClean="0"/>
              <a:t>“</a:t>
            </a:r>
            <a:r>
              <a:rPr lang="en-US" sz="3600" dirty="0" smtClean="0">
                <a:latin typeface="Times New Roman" panose="02020603050405020304" pitchFamily="18" charset="0"/>
                <a:cs typeface="Times New Roman" panose="02020603050405020304" pitchFamily="18" charset="0"/>
              </a:rPr>
              <a:t>It is charity to nurse sick bodies well: it is greater charity to nurse well and patiently sick minds, tiresome sufferers.  But there is a greater charity even than these: to do good to those who are not good to us, to serve with love those who do not even receive our service with good temper, to forgive on the instant any slight which we may have received.”</a:t>
            </a:r>
            <a:endParaRPr lang="en-US" sz="3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28600"/>
            <a:ext cx="8229600" cy="990600"/>
          </a:xfrm>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latin typeface="Times New Roman" panose="02020603050405020304" pitchFamily="18" charset="0"/>
                <a:cs typeface="Times New Roman" panose="02020603050405020304" pitchFamily="18" charset="0"/>
              </a:rPr>
              <a:t>After completion of the presentation, participants will:</a:t>
            </a:r>
          </a:p>
          <a:p>
            <a:pPr>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identify Florence Nightingale’s life events</a:t>
            </a:r>
          </a:p>
          <a:p>
            <a:pPr>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describe Florence Nightingale’s influence in nursing training during the Victorian era that are relevant in nursing today</a:t>
            </a:r>
          </a:p>
          <a:p>
            <a:pPr>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discuss the question - What would Florence Nightingale </a:t>
            </a:r>
            <a:r>
              <a:rPr lang="en-US" sz="3200" dirty="0" smtClean="0">
                <a:latin typeface="Times New Roman" panose="02020603050405020304" pitchFamily="18" charset="0"/>
                <a:cs typeface="Times New Roman" panose="02020603050405020304" pitchFamily="18" charset="0"/>
              </a:rPr>
              <a:t>say</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about nursing today?</a:t>
            </a:r>
            <a:endParaRPr lang="en-US" sz="3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Learning Objectives</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400" dirty="0" smtClean="0">
                <a:latin typeface="Times New Roman" panose="02020603050405020304" pitchFamily="18" charset="0"/>
                <a:cs typeface="Times New Roman" panose="02020603050405020304" pitchFamily="18" charset="0"/>
              </a:rPr>
              <a:t>“I am not all saying that our patients have everything to learn from us.  On the contrary, we can many a time learn from them.”</a:t>
            </a:r>
            <a:endParaRPr lang="en-US" sz="4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000" dirty="0" smtClean="0">
                <a:latin typeface="Times New Roman" panose="02020603050405020304" pitchFamily="18" charset="0"/>
                <a:cs typeface="Times New Roman" panose="02020603050405020304" pitchFamily="18" charset="0"/>
              </a:rPr>
              <a:t>“We do everything in our power to become proficient, not only in knowing the symptoms and what is to be done, but in knowing the “Reason Why” of each </a:t>
            </a:r>
            <a:r>
              <a:rPr lang="en-US" sz="4000" dirty="0" smtClean="0">
                <a:latin typeface="Times New Roman" panose="02020603050405020304" pitchFamily="18" charset="0"/>
                <a:cs typeface="Times New Roman" panose="02020603050405020304" pitchFamily="18" charset="0"/>
              </a:rPr>
              <a:t>symptom, </a:t>
            </a:r>
            <a:r>
              <a:rPr lang="en-US" sz="4000" dirty="0" smtClean="0">
                <a:latin typeface="Times New Roman" panose="02020603050405020304" pitchFamily="18" charset="0"/>
                <a:cs typeface="Times New Roman" panose="02020603050405020304" pitchFamily="18" charset="0"/>
              </a:rPr>
              <a:t>and why such a thing is done.”</a:t>
            </a:r>
            <a:endParaRPr lang="en-US" sz="4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a:buNone/>
            </a:pPr>
            <a:r>
              <a:rPr lang="en-US" sz="3600" dirty="0" smtClean="0">
                <a:latin typeface="Times New Roman" panose="02020603050405020304" pitchFamily="18" charset="0"/>
                <a:cs typeface="Times New Roman" panose="02020603050405020304" pitchFamily="18" charset="0"/>
              </a:rPr>
              <a:t>“Training consists in teaching people to bear responsibilities and laying the responsibilities on them as they are able to bear them.  The year which we spend here is generally the most important, as it may be the happiest, of our lives.”</a:t>
            </a:r>
            <a:endParaRPr lang="en-US" sz="3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4400" dirty="0" smtClean="0">
                <a:latin typeface="Times New Roman" panose="02020603050405020304" pitchFamily="18" charset="0"/>
                <a:cs typeface="Times New Roman" panose="02020603050405020304" pitchFamily="18" charset="0"/>
              </a:rPr>
              <a:t>“Unless we are making progress in our nursing every year, every month, every week, take my word for it we are going back.”</a:t>
            </a:r>
            <a:endParaRPr lang="en-US" sz="4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4000" dirty="0" smtClean="0">
                <a:latin typeface="Times New Roman" panose="02020603050405020304" pitchFamily="18" charset="0"/>
                <a:cs typeface="Times New Roman" panose="02020603050405020304" pitchFamily="18" charset="0"/>
              </a:rPr>
              <a:t>“Every nurse ought to be careful to wash her hands very frequently during the day,  If her face too, so much the better.”</a:t>
            </a:r>
            <a:endParaRPr lang="en-US" sz="4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600" dirty="0" smtClean="0">
                <a:latin typeface="Times New Roman" panose="02020603050405020304" pitchFamily="18" charset="0"/>
                <a:cs typeface="Times New Roman" panose="02020603050405020304" pitchFamily="18" charset="0"/>
              </a:rPr>
              <a:t>“And remember every nurse should be one who is to be dependent upon, in other words, capable of being a confidential nurse…she must be no gossip, vain talker, she should never answer questions about her sick except to those who have a right to ask them.”</a:t>
            </a:r>
            <a:endParaRPr lang="en-US" sz="3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367869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4400" dirty="0" smtClean="0">
                <a:latin typeface="Times New Roman" panose="02020603050405020304" pitchFamily="18" charset="0"/>
                <a:cs typeface="Times New Roman" panose="02020603050405020304" pitchFamily="18" charset="0"/>
              </a:rPr>
              <a:t>“How very little can be done under the spirit of fear.”</a:t>
            </a:r>
            <a:endParaRPr lang="en-US" sz="4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712921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marL="109728" indent="0">
              <a:buNone/>
            </a:pPr>
            <a:r>
              <a:rPr lang="en-US" sz="3200" dirty="0" smtClean="0">
                <a:latin typeface="Times New Roman" panose="02020603050405020304" pitchFamily="18" charset="0"/>
                <a:cs typeface="Times New Roman" panose="02020603050405020304" pitchFamily="18" charset="0"/>
              </a:rPr>
              <a:t>“The most important practical lesson that can be given to nurses is to teach them what to—observe how to observe—what symptoms indicate improvement—what the reverse—which are of importance—which are of none—which are evidence of neglect—and of what kind of neglect.  All this is what ought to make part, and an essential part, of the training of every nurse.”</a:t>
            </a:r>
            <a:endParaRPr lang="en-US" sz="3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74638"/>
            <a:ext cx="8229600" cy="792162"/>
          </a:xfrm>
        </p:spPr>
        <p:txBody>
          <a:bodyPr/>
          <a:lstStyle/>
          <a:p>
            <a:endParaRPr lang="en-US" dirty="0"/>
          </a:p>
        </p:txBody>
      </p:sp>
    </p:spTree>
    <p:extLst>
      <p:ext uri="{BB962C8B-B14F-4D97-AF65-F5344CB8AC3E}">
        <p14:creationId xmlns:p14="http://schemas.microsoft.com/office/powerpoint/2010/main" val="2056653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4800" dirty="0" smtClean="0">
                <a:latin typeface="Times New Roman" panose="02020603050405020304" pitchFamily="18" charset="0"/>
                <a:cs typeface="Times New Roman" panose="02020603050405020304" pitchFamily="18" charset="0"/>
              </a:rPr>
              <a:t>What would Florence Nightingale </a:t>
            </a:r>
            <a:r>
              <a:rPr lang="en-US" sz="4800" dirty="0" smtClean="0">
                <a:latin typeface="Times New Roman" panose="02020603050405020304" pitchFamily="18" charset="0"/>
                <a:cs typeface="Times New Roman" panose="02020603050405020304" pitchFamily="18" charset="0"/>
              </a:rPr>
              <a:t>say</a:t>
            </a:r>
            <a:r>
              <a:rPr lang="en-US" sz="4800" dirty="0" smtClean="0">
                <a:latin typeface="Times New Roman" panose="02020603050405020304" pitchFamily="18" charset="0"/>
                <a:cs typeface="Times New Roman" panose="02020603050405020304" pitchFamily="18" charset="0"/>
              </a:rPr>
              <a:t> </a:t>
            </a:r>
            <a:r>
              <a:rPr lang="en-US" sz="4800" dirty="0" smtClean="0">
                <a:latin typeface="Times New Roman" panose="02020603050405020304" pitchFamily="18" charset="0"/>
                <a:cs typeface="Times New Roman" panose="02020603050405020304" pitchFamily="18" charset="0"/>
              </a:rPr>
              <a:t>about nursing today?</a:t>
            </a:r>
            <a:endParaRPr lang="en-US" sz="4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9162781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7200" dirty="0" smtClean="0">
                <a:latin typeface="Times New Roman" panose="02020603050405020304" pitchFamily="18" charset="0"/>
                <a:cs typeface="Times New Roman" panose="02020603050405020304" pitchFamily="18" charset="0"/>
              </a:rPr>
              <a:t>Questions</a:t>
            </a:r>
            <a:endParaRPr lang="en-US" sz="7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01584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600" dirty="0" smtClean="0">
                <a:latin typeface="Times New Roman" panose="02020603050405020304" pitchFamily="18" charset="0"/>
                <a:cs typeface="Times New Roman" panose="02020603050405020304" pitchFamily="18" charset="0"/>
              </a:rPr>
              <a:t>1820 - </a:t>
            </a:r>
            <a:r>
              <a:rPr lang="en-US" sz="3200" dirty="0" smtClean="0">
                <a:latin typeface="Times New Roman" panose="02020603050405020304" pitchFamily="18" charset="0"/>
                <a:cs typeface="Times New Roman" panose="02020603050405020304" pitchFamily="18" charset="0"/>
              </a:rPr>
              <a:t>Born in Florence</a:t>
            </a:r>
            <a:r>
              <a:rPr lang="en-US" sz="3600" dirty="0" smtClean="0">
                <a:latin typeface="Times New Roman" panose="02020603050405020304" pitchFamily="18" charset="0"/>
                <a:cs typeface="Times New Roman" panose="02020603050405020304" pitchFamily="18" charset="0"/>
              </a:rPr>
              <a:t>, Italy-May 12.</a:t>
            </a:r>
          </a:p>
          <a:p>
            <a:r>
              <a:rPr lang="en-US" sz="3600" dirty="0" smtClean="0">
                <a:latin typeface="Times New Roman" panose="02020603050405020304" pitchFamily="18" charset="0"/>
                <a:cs typeface="Times New Roman" panose="02020603050405020304" pitchFamily="18" charset="0"/>
              </a:rPr>
              <a:t>1837 - She felt her “calling” from God to be a nurse at age 17.</a:t>
            </a:r>
          </a:p>
          <a:p>
            <a:r>
              <a:rPr lang="en-US" sz="3600" dirty="0" smtClean="0">
                <a:latin typeface="Times New Roman" panose="02020603050405020304" pitchFamily="18" charset="0"/>
                <a:cs typeface="Times New Roman" panose="02020603050405020304" pitchFamily="18" charset="0"/>
              </a:rPr>
              <a:t>1845 – Is refused family permission to train as a nurse.</a:t>
            </a:r>
          </a:p>
          <a:p>
            <a:r>
              <a:rPr lang="en-US" sz="3600" dirty="0" smtClean="0">
                <a:latin typeface="Times New Roman" panose="02020603050405020304" pitchFamily="18" charset="0"/>
                <a:cs typeface="Times New Roman" panose="02020603050405020304" pitchFamily="18" charset="0"/>
              </a:rPr>
              <a:t>1851 – Nursing experience at German Hospital in Kaiserswerth.</a:t>
            </a:r>
          </a:p>
          <a:p>
            <a:endParaRPr lang="en-US" sz="3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Life Events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148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marL="109728" indent="0">
              <a:buNone/>
            </a:pPr>
            <a:r>
              <a:rPr lang="en-US" sz="2800" dirty="0" smtClean="0">
                <a:latin typeface="Times New Roman" panose="02020603050405020304" pitchFamily="18" charset="0"/>
                <a:cs typeface="Times New Roman" panose="02020603050405020304" pitchFamily="18" charset="0"/>
              </a:rPr>
              <a:t>Baly, M. (1991). </a:t>
            </a:r>
            <a:r>
              <a:rPr lang="en-US" sz="2800" i="1" dirty="0" smtClean="0">
                <a:latin typeface="Times New Roman" panose="02020603050405020304" pitchFamily="18" charset="0"/>
                <a:cs typeface="Times New Roman" panose="02020603050405020304" pitchFamily="18" charset="0"/>
              </a:rPr>
              <a:t>As miss nightingale said. </a:t>
            </a:r>
            <a:r>
              <a:rPr lang="en-US" sz="2800" dirty="0" smtClean="0">
                <a:latin typeface="Times New Roman" panose="02020603050405020304" pitchFamily="18" charset="0"/>
                <a:cs typeface="Times New Roman" panose="02020603050405020304" pitchFamily="18" charset="0"/>
              </a:rPr>
              <a:t>London</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Scutari Press.</a:t>
            </a:r>
          </a:p>
          <a:p>
            <a:pPr marL="109728" indent="0">
              <a:buNone/>
            </a:pPr>
            <a:r>
              <a:rPr lang="en-US" sz="2800" dirty="0" smtClean="0">
                <a:latin typeface="Times New Roman" panose="02020603050405020304" pitchFamily="18" charset="0"/>
                <a:cs typeface="Times New Roman" panose="02020603050405020304" pitchFamily="18" charset="0"/>
              </a:rPr>
              <a:t>Nightingale, F. (1979). </a:t>
            </a:r>
            <a:r>
              <a:rPr lang="en-US" sz="2800" i="1" dirty="0" smtClean="0">
                <a:latin typeface="Times New Roman" panose="02020603050405020304" pitchFamily="18" charset="0"/>
                <a:cs typeface="Times New Roman" panose="02020603050405020304" pitchFamily="18" charset="0"/>
              </a:rPr>
              <a:t>Cassandra. </a:t>
            </a:r>
            <a:r>
              <a:rPr lang="en-US" sz="2800" dirty="0" smtClean="0">
                <a:latin typeface="Times New Roman" panose="02020603050405020304" pitchFamily="18" charset="0"/>
                <a:cs typeface="Times New Roman" panose="02020603050405020304" pitchFamily="18" charset="0"/>
              </a:rPr>
              <a:t>New York, The 	Feminist Press.</a:t>
            </a:r>
          </a:p>
          <a:p>
            <a:pPr marL="109728" indent="0">
              <a:buNone/>
            </a:pPr>
            <a:r>
              <a:rPr lang="en-US" sz="2800" dirty="0" smtClean="0">
                <a:latin typeface="Times New Roman" panose="02020603050405020304" pitchFamily="18" charset="0"/>
                <a:cs typeface="Times New Roman" panose="02020603050405020304" pitchFamily="18" charset="0"/>
              </a:rPr>
              <a:t>Nightingale, F. (1914). </a:t>
            </a:r>
            <a:r>
              <a:rPr lang="en-US" sz="2800" i="1" dirty="0" smtClean="0">
                <a:latin typeface="Times New Roman" panose="02020603050405020304" pitchFamily="18" charset="0"/>
                <a:cs typeface="Times New Roman" panose="02020603050405020304" pitchFamily="18" charset="0"/>
              </a:rPr>
              <a:t>Florence nightingale to her 	nurses</a:t>
            </a:r>
            <a:r>
              <a:rPr lang="en-US" sz="2800" dirty="0" smtClean="0">
                <a:latin typeface="Times New Roman" panose="02020603050405020304" pitchFamily="18" charset="0"/>
                <a:cs typeface="Times New Roman" panose="02020603050405020304" pitchFamily="18" charset="0"/>
              </a:rPr>
              <a:t>. London, Macmillan &amp; CO.</a:t>
            </a:r>
          </a:p>
          <a:p>
            <a:pPr marL="109728" indent="0">
              <a:buNone/>
            </a:pPr>
            <a:r>
              <a:rPr lang="en-US" sz="2800" dirty="0" smtClean="0">
                <a:latin typeface="Times New Roman" panose="02020603050405020304" pitchFamily="18" charset="0"/>
                <a:cs typeface="Times New Roman" panose="02020603050405020304" pitchFamily="18" charset="0"/>
              </a:rPr>
              <a:t>Nightingale, F. (1859). </a:t>
            </a:r>
            <a:r>
              <a:rPr lang="en-US" sz="2800" i="1" dirty="0" smtClean="0">
                <a:latin typeface="Times New Roman" panose="02020603050405020304" pitchFamily="18" charset="0"/>
                <a:cs typeface="Times New Roman" panose="02020603050405020304" pitchFamily="18" charset="0"/>
              </a:rPr>
              <a:t>Notes on nursing. </a:t>
            </a:r>
            <a:r>
              <a:rPr lang="en-US" sz="2800" dirty="0" smtClean="0">
                <a:latin typeface="Times New Roman" panose="02020603050405020304" pitchFamily="18" charset="0"/>
                <a:cs typeface="Times New Roman" panose="02020603050405020304" pitchFamily="18" charset="0"/>
              </a:rPr>
              <a:t>New 	York, Barnes &amp; Noble.</a:t>
            </a:r>
          </a:p>
          <a:p>
            <a:pPr marL="109728" indent="0">
              <a:buNone/>
            </a:pPr>
            <a:r>
              <a:rPr lang="en-US" sz="2800" dirty="0" smtClean="0">
                <a:latin typeface="Times New Roman" panose="02020603050405020304" pitchFamily="18" charset="0"/>
                <a:cs typeface="Times New Roman" panose="02020603050405020304" pitchFamily="18" charset="0"/>
              </a:rPr>
              <a:t>Reed, C. (2016). </a:t>
            </a:r>
            <a:r>
              <a:rPr lang="en-US" sz="2800" i="1" dirty="0" smtClean="0">
                <a:latin typeface="Times New Roman" panose="02020603050405020304" pitchFamily="18" charset="0"/>
                <a:cs typeface="Times New Roman" panose="02020603050405020304" pitchFamily="18" charset="0"/>
              </a:rPr>
              <a:t>Florence nightingale: The courageous 	life of the legendary nurse.</a:t>
            </a:r>
            <a:r>
              <a:rPr lang="en-US" sz="2800" dirty="0" smtClean="0">
                <a:latin typeface="Times New Roman" panose="02020603050405020304" pitchFamily="18" charset="0"/>
                <a:cs typeface="Times New Roman" panose="02020603050405020304" pitchFamily="18" charset="0"/>
              </a:rPr>
              <a:t> Boston, Clarion 	Books.</a:t>
            </a:r>
            <a:endParaRPr lang="en-US" sz="2800" i="1" dirty="0">
              <a:latin typeface="Times New Roman" panose="02020603050405020304" pitchFamily="18" charset="0"/>
              <a:cs typeface="Times New Roman" panose="02020603050405020304" pitchFamily="18" charset="0"/>
            </a:endParaRPr>
          </a:p>
          <a:p>
            <a:pPr marL="109728" indent="0">
              <a:buNone/>
            </a:pPr>
            <a:endParaRPr lang="en-US" sz="2800" i="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33953" y="12915"/>
            <a:ext cx="8229600" cy="685800"/>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References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753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a:latin typeface="Times New Roman" panose="02020603050405020304" pitchFamily="18" charset="0"/>
                <a:cs typeface="Times New Roman" panose="02020603050405020304" pitchFamily="18" charset="0"/>
              </a:rPr>
              <a:t>1853 -  First nursing supervisory role at Upper Harley Street </a:t>
            </a:r>
            <a:r>
              <a:rPr lang="en-US" sz="3200" dirty="0" smtClean="0">
                <a:latin typeface="Times New Roman" panose="02020603050405020304" pitchFamily="18" charset="0"/>
                <a:cs typeface="Times New Roman" panose="02020603050405020304" pitchFamily="18" charset="0"/>
              </a:rPr>
              <a:t>Hospital.</a:t>
            </a:r>
          </a:p>
          <a:p>
            <a:r>
              <a:rPr lang="en-US" sz="3200" dirty="0" smtClean="0">
                <a:latin typeface="Times New Roman" panose="02020603050405020304" pitchFamily="18" charset="0"/>
                <a:cs typeface="Times New Roman" panose="02020603050405020304" pitchFamily="18" charset="0"/>
              </a:rPr>
              <a:t>1854 -  Organizes a team of 38 nurses to care for wounded soldiers in the Crimean War.</a:t>
            </a:r>
          </a:p>
          <a:p>
            <a:r>
              <a:rPr lang="en-US" sz="3200" dirty="0" smtClean="0">
                <a:latin typeface="Times New Roman" panose="02020603050405020304" pitchFamily="18" charset="0"/>
                <a:cs typeface="Times New Roman" panose="02020603050405020304" pitchFamily="18" charset="0"/>
              </a:rPr>
              <a:t>1856 – Returns from the Crimean War.  Remains chronically ill for the rest of her life.</a:t>
            </a:r>
          </a:p>
          <a:p>
            <a:r>
              <a:rPr lang="en-US" sz="3200" dirty="0" smtClean="0">
                <a:latin typeface="Times New Roman" panose="02020603050405020304" pitchFamily="18" charset="0"/>
                <a:cs typeface="Times New Roman" panose="02020603050405020304" pitchFamily="18" charset="0"/>
              </a:rPr>
              <a:t>1857 – Compiles 1,000 page report on the army mortality – resulting in changes in administration and training. </a:t>
            </a:r>
            <a:endParaRPr lang="en-US" sz="32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381000" y="152400"/>
            <a:ext cx="8229600" cy="1143000"/>
          </a:xfrm>
        </p:spPr>
        <p:txBody>
          <a:bodyPr/>
          <a:lstStyle/>
          <a:p>
            <a:r>
              <a:rPr lang="en-US" dirty="0" smtClean="0">
                <a:latin typeface="Times New Roman" panose="02020603050405020304" pitchFamily="18" charset="0"/>
                <a:cs typeface="Times New Roman" panose="02020603050405020304" pitchFamily="18" charset="0"/>
              </a:rPr>
              <a:t>Life Events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7661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Autofit/>
          </a:bodyPr>
          <a:lstStyle/>
          <a:p>
            <a:r>
              <a:rPr lang="en-US" sz="3200" dirty="0" smtClean="0">
                <a:latin typeface="Times New Roman" panose="02020603050405020304" pitchFamily="18" charset="0"/>
                <a:cs typeface="Times New Roman" panose="02020603050405020304" pitchFamily="18" charset="0"/>
              </a:rPr>
              <a:t>1859 - Publishes </a:t>
            </a:r>
            <a:r>
              <a:rPr lang="en-US" sz="3200" i="1" dirty="0" smtClean="0">
                <a:latin typeface="Times New Roman" panose="02020603050405020304" pitchFamily="18" charset="0"/>
                <a:cs typeface="Times New Roman" panose="02020603050405020304" pitchFamily="18" charset="0"/>
              </a:rPr>
              <a:t>Notes on Nursing </a:t>
            </a:r>
            <a:r>
              <a:rPr lang="en-US" sz="3200" dirty="0" smtClean="0">
                <a:latin typeface="Times New Roman" panose="02020603050405020304" pitchFamily="18" charset="0"/>
                <a:cs typeface="Times New Roman" panose="02020603050405020304" pitchFamily="18" charset="0"/>
              </a:rPr>
              <a:t>which details her observations of hospital practice and design.</a:t>
            </a:r>
          </a:p>
          <a:p>
            <a:r>
              <a:rPr lang="en-US" sz="3200" dirty="0" smtClean="0">
                <a:latin typeface="Times New Roman" panose="02020603050405020304" pitchFamily="18" charset="0"/>
                <a:cs typeface="Times New Roman" panose="02020603050405020304" pitchFamily="18" charset="0"/>
              </a:rPr>
              <a:t>1860 – She is elected the first woman member of the Statistical Society of London for her contributions to military healthcare practices.</a:t>
            </a:r>
          </a:p>
          <a:p>
            <a:r>
              <a:rPr lang="en-US" sz="3200" dirty="0" smtClean="0">
                <a:latin typeface="Times New Roman" panose="02020603050405020304" pitchFamily="18" charset="0"/>
                <a:cs typeface="Times New Roman" panose="02020603050405020304" pitchFamily="18" charset="0"/>
              </a:rPr>
              <a:t>1861 -  Provides consultation to the Union Army on procuring supplies and materials during U.S. Civil War.</a:t>
            </a:r>
          </a:p>
          <a:p>
            <a:r>
              <a:rPr lang="en-US" sz="3200" dirty="0" smtClean="0">
                <a:latin typeface="Times New Roman" panose="02020603050405020304" pitchFamily="18" charset="0"/>
                <a:cs typeface="Times New Roman" panose="02020603050405020304" pitchFamily="18" charset="0"/>
              </a:rPr>
              <a:t>1862 - Publishes work on sanitation issues for India.</a:t>
            </a:r>
          </a:p>
        </p:txBody>
      </p:sp>
      <p:sp>
        <p:nvSpPr>
          <p:cNvPr id="3" name="Title 2"/>
          <p:cNvSpPr>
            <a:spLocks noGrp="1"/>
          </p:cNvSpPr>
          <p:nvPr>
            <p:ph type="title"/>
          </p:nvPr>
        </p:nvSpPr>
        <p:spPr>
          <a:xfrm>
            <a:off x="457200" y="0"/>
            <a:ext cx="8229600" cy="1066800"/>
          </a:xfrm>
        </p:spPr>
        <p:txBody>
          <a:bodyPr/>
          <a:lstStyle/>
          <a:p>
            <a:r>
              <a:rPr lang="en-US" dirty="0" smtClean="0">
                <a:latin typeface="Times New Roman" panose="02020603050405020304" pitchFamily="18" charset="0"/>
                <a:cs typeface="Times New Roman" panose="02020603050405020304" pitchFamily="18" charset="0"/>
              </a:rPr>
              <a:t>Life Events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345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1867 - Publishes work on rural hygiene in England.</a:t>
            </a:r>
          </a:p>
          <a:p>
            <a:r>
              <a:rPr lang="en-US" sz="3200" dirty="0" smtClean="0">
                <a:latin typeface="Times New Roman" panose="02020603050405020304" pitchFamily="18" charset="0"/>
                <a:cs typeface="Times New Roman" panose="02020603050405020304" pitchFamily="18" charset="0"/>
              </a:rPr>
              <a:t>1883 - Queen Victoria awards Nightingale the Royal Red Cross Medal.</a:t>
            </a:r>
          </a:p>
          <a:p>
            <a:r>
              <a:rPr lang="en-US" sz="3200" dirty="0" smtClean="0">
                <a:latin typeface="Times New Roman" panose="02020603050405020304" pitchFamily="18" charset="0"/>
                <a:cs typeface="Times New Roman" panose="02020603050405020304" pitchFamily="18" charset="0"/>
              </a:rPr>
              <a:t>1907 -  Becomes the first woman to receive Great Britain’s Order of Merit.</a:t>
            </a:r>
          </a:p>
          <a:p>
            <a:r>
              <a:rPr lang="en-US" sz="3200" dirty="0" smtClean="0">
                <a:latin typeface="Times New Roman" panose="02020603050405020304" pitchFamily="18" charset="0"/>
                <a:cs typeface="Times New Roman" panose="02020603050405020304" pitchFamily="18" charset="0"/>
              </a:rPr>
              <a:t>1910 – Dies at age 90.</a:t>
            </a:r>
          </a:p>
          <a:p>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Life Events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663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5400" dirty="0" smtClean="0">
                <a:latin typeface="Times New Roman" panose="02020603050405020304" pitchFamily="18" charset="0"/>
                <a:cs typeface="Times New Roman" panose="02020603050405020304" pitchFamily="18" charset="0"/>
              </a:rPr>
              <a:t>“</a:t>
            </a:r>
            <a:r>
              <a:rPr lang="en-US" sz="4800" dirty="0" smtClean="0">
                <a:latin typeface="Times New Roman" panose="02020603050405020304" pitchFamily="18" charset="0"/>
                <a:cs typeface="Times New Roman" panose="02020603050405020304" pitchFamily="18" charset="0"/>
              </a:rPr>
              <a:t>The first requirement in a hospital is that it should do the sick no harm.”</a:t>
            </a:r>
            <a:endParaRPr lang="en-US" sz="4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latin typeface="Times New Roman" panose="02020603050405020304" pitchFamily="18" charset="0"/>
                <a:cs typeface="Times New Roman" panose="02020603050405020304" pitchFamily="18" charset="0"/>
              </a:rPr>
              <a:t>“God spoke to me to his service.  What form this service was to take this voice did not say.”</a:t>
            </a:r>
            <a:endParaRPr lang="en-US" sz="4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4000" dirty="0" smtClean="0">
                <a:latin typeface="Times New Roman" panose="02020603050405020304" pitchFamily="18" charset="0"/>
                <a:cs typeface="Times New Roman" panose="02020603050405020304" pitchFamily="18" charset="0"/>
              </a:rPr>
              <a:t> “T</a:t>
            </a:r>
            <a:r>
              <a:rPr lang="en-US" sz="4800" dirty="0" smtClean="0">
                <a:latin typeface="Times New Roman" panose="02020603050405020304" pitchFamily="18" charset="0"/>
                <a:cs typeface="Times New Roman" panose="02020603050405020304" pitchFamily="18" charset="0"/>
              </a:rPr>
              <a:t>o be </a:t>
            </a:r>
            <a:r>
              <a:rPr lang="en-US" sz="4800" b="1" dirty="0" smtClean="0">
                <a:latin typeface="Times New Roman" panose="02020603050405020304" pitchFamily="18" charset="0"/>
                <a:cs typeface="Times New Roman" panose="02020603050405020304" pitchFamily="18" charset="0"/>
              </a:rPr>
              <a:t>in charge </a:t>
            </a:r>
            <a:r>
              <a:rPr lang="en-US" sz="4800" dirty="0" smtClean="0">
                <a:latin typeface="Times New Roman" panose="02020603050405020304" pitchFamily="18" charset="0"/>
                <a:cs typeface="Times New Roman" panose="02020603050405020304" pitchFamily="18" charset="0"/>
              </a:rPr>
              <a:t>is certainly not only to carry out the </a:t>
            </a:r>
            <a:r>
              <a:rPr lang="en-US" sz="4800" b="1" dirty="0" smtClean="0">
                <a:latin typeface="Times New Roman" panose="02020603050405020304" pitchFamily="18" charset="0"/>
                <a:cs typeface="Times New Roman" panose="02020603050405020304" pitchFamily="18" charset="0"/>
              </a:rPr>
              <a:t>proper measures </a:t>
            </a:r>
            <a:r>
              <a:rPr lang="en-US" sz="4800" dirty="0" smtClean="0">
                <a:latin typeface="Times New Roman" panose="02020603050405020304" pitchFamily="18" charset="0"/>
                <a:cs typeface="Times New Roman" panose="02020603050405020304" pitchFamily="18" charset="0"/>
              </a:rPr>
              <a:t>yourself but to see that everyone else has so too!”</a:t>
            </a:r>
            <a:endParaRPr lang="en-US" sz="4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349</TotalTime>
  <Words>967</Words>
  <Application>Microsoft Office PowerPoint</Application>
  <PresentationFormat>On-screen Show (4:3)</PresentationFormat>
  <Paragraphs>60</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Lucida Sans Unicode</vt:lpstr>
      <vt:lpstr>Times New Roman</vt:lpstr>
      <vt:lpstr>Verdana</vt:lpstr>
      <vt:lpstr>Wingdings 2</vt:lpstr>
      <vt:lpstr>Wingdings 3</vt:lpstr>
      <vt:lpstr>Concourse</vt:lpstr>
      <vt:lpstr>Florence Nightingale:  Vision and Relevance  in 2020 Year of the Nurse</vt:lpstr>
      <vt:lpstr>Learning Objectives</vt:lpstr>
      <vt:lpstr>Life Events</vt:lpstr>
      <vt:lpstr>Life Events</vt:lpstr>
      <vt:lpstr>Life Events</vt:lpstr>
      <vt:lpstr>Life Events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Florence Nightengale  Vision and Relevance  in 2020 Year of the Nurse</dc:title>
  <dc:creator>KAY</dc:creator>
  <cp:lastModifiedBy>Katherine` Abriam-Yago</cp:lastModifiedBy>
  <cp:revision>37</cp:revision>
  <cp:lastPrinted>2020-10-27T19:34:16Z</cp:lastPrinted>
  <dcterms:created xsi:type="dcterms:W3CDTF">2020-10-27T05:12:04Z</dcterms:created>
  <dcterms:modified xsi:type="dcterms:W3CDTF">2020-10-28T17:20:58Z</dcterms:modified>
</cp:coreProperties>
</file>