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90" r:id="rId1"/>
  </p:sldMasterIdLst>
  <p:notesMasterIdLst>
    <p:notesMasterId r:id="rId25"/>
  </p:notesMasterIdLst>
  <p:sldIdLst>
    <p:sldId id="257" r:id="rId2"/>
    <p:sldId id="266" r:id="rId3"/>
    <p:sldId id="269" r:id="rId4"/>
    <p:sldId id="258" r:id="rId5"/>
    <p:sldId id="267" r:id="rId6"/>
    <p:sldId id="268" r:id="rId7"/>
    <p:sldId id="261" r:id="rId8"/>
    <p:sldId id="278" r:id="rId9"/>
    <p:sldId id="259" r:id="rId10"/>
    <p:sldId id="281" r:id="rId11"/>
    <p:sldId id="260" r:id="rId12"/>
    <p:sldId id="262" r:id="rId13"/>
    <p:sldId id="270" r:id="rId14"/>
    <p:sldId id="271" r:id="rId15"/>
    <p:sldId id="283" r:id="rId16"/>
    <p:sldId id="274" r:id="rId17"/>
    <p:sldId id="285" r:id="rId18"/>
    <p:sldId id="286" r:id="rId19"/>
    <p:sldId id="263" r:id="rId20"/>
    <p:sldId id="287" r:id="rId21"/>
    <p:sldId id="279" r:id="rId22"/>
    <p:sldId id="264" r:id="rId23"/>
    <p:sldId id="26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8"/>
    <p:restoredTop sz="95890"/>
  </p:normalViewPr>
  <p:slideViewPr>
    <p:cSldViewPr snapToGrid="0" snapToObjects="1">
      <p:cViewPr varScale="1">
        <p:scale>
          <a:sx n="148" d="100"/>
          <a:sy n="148" d="100"/>
        </p:scale>
        <p:origin x="3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hyperlink" Target="mailto:harcsarm@ucla.edu" TargetMode="External"/><Relationship Id="rId5" Type="http://schemas.openxmlformats.org/officeDocument/2006/relationships/image" Target="../media/image39.svg"/><Relationship Id="rId4"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5" Type="http://schemas.openxmlformats.org/officeDocument/2006/relationships/hyperlink" Target="mailto:harcsarm@ucla.edu" TargetMode="External"/><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90D71-FE95-4CB9-990F-53981FFA5F62}"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F848545D-452A-4358-AC0A-DCCC7BEADA25}">
      <dgm:prSet/>
      <dgm:spPr/>
      <dgm:t>
        <a:bodyPr/>
        <a:lstStyle/>
        <a:p>
          <a:pPr>
            <a:defRPr cap="all"/>
          </a:pPr>
          <a:r>
            <a:rPr lang="en-US"/>
            <a:t>Questions?</a:t>
          </a:r>
        </a:p>
      </dgm:t>
    </dgm:pt>
    <dgm:pt modelId="{AC66FD15-DD8D-4DCB-85EC-EEAA47CFEC6F}" type="parTrans" cxnId="{2467336D-3FDB-4B89-9E45-E25CE43188F4}">
      <dgm:prSet/>
      <dgm:spPr/>
      <dgm:t>
        <a:bodyPr/>
        <a:lstStyle/>
        <a:p>
          <a:endParaRPr lang="en-US"/>
        </a:p>
      </dgm:t>
    </dgm:pt>
    <dgm:pt modelId="{99C41EC3-6695-44CA-BB71-0551E7EB0067}" type="sibTrans" cxnId="{2467336D-3FDB-4B89-9E45-E25CE43188F4}">
      <dgm:prSet/>
      <dgm:spPr/>
      <dgm:t>
        <a:bodyPr/>
        <a:lstStyle/>
        <a:p>
          <a:endParaRPr lang="en-US"/>
        </a:p>
      </dgm:t>
    </dgm:pt>
    <dgm:pt modelId="{AAE46029-3A9A-4AAE-8D46-28E808F3E155}">
      <dgm:prSet/>
      <dgm:spPr/>
      <dgm:t>
        <a:bodyPr/>
        <a:lstStyle/>
        <a:p>
          <a:pPr>
            <a:defRPr cap="all"/>
          </a:pPr>
          <a:r>
            <a:rPr lang="en-US">
              <a:hlinkClick xmlns:r="http://schemas.openxmlformats.org/officeDocument/2006/relationships" r:id="rId1"/>
            </a:rPr>
            <a:t>harcsarm@ucla.edu</a:t>
          </a:r>
          <a:endParaRPr lang="en-US"/>
        </a:p>
      </dgm:t>
    </dgm:pt>
    <dgm:pt modelId="{F50075F4-A0BB-48A0-B609-3867B520635B}" type="parTrans" cxnId="{CE489F4D-E4F3-45B3-8835-B8B58D35DE78}">
      <dgm:prSet/>
      <dgm:spPr/>
      <dgm:t>
        <a:bodyPr/>
        <a:lstStyle/>
        <a:p>
          <a:endParaRPr lang="en-US"/>
        </a:p>
      </dgm:t>
    </dgm:pt>
    <dgm:pt modelId="{64557532-AB9E-4E81-90D6-BE493BC73800}" type="sibTrans" cxnId="{CE489F4D-E4F3-45B3-8835-B8B58D35DE78}">
      <dgm:prSet/>
      <dgm:spPr/>
      <dgm:t>
        <a:bodyPr/>
        <a:lstStyle/>
        <a:p>
          <a:endParaRPr lang="en-US"/>
        </a:p>
      </dgm:t>
    </dgm:pt>
    <dgm:pt modelId="{9606C13F-7844-4EE8-968A-C9CE6A577DE9}" type="pres">
      <dgm:prSet presAssocID="{72990D71-FE95-4CB9-990F-53981FFA5F62}" presName="root" presStyleCnt="0">
        <dgm:presLayoutVars>
          <dgm:dir/>
          <dgm:resizeHandles val="exact"/>
        </dgm:presLayoutVars>
      </dgm:prSet>
      <dgm:spPr/>
    </dgm:pt>
    <dgm:pt modelId="{357BAE81-2E01-42E9-9811-DAB67BC70CC7}" type="pres">
      <dgm:prSet presAssocID="{F848545D-452A-4358-AC0A-DCCC7BEADA25}" presName="compNode" presStyleCnt="0"/>
      <dgm:spPr/>
    </dgm:pt>
    <dgm:pt modelId="{CF358B63-83B0-4DDC-8C5F-F1A245CEDC8B}" type="pres">
      <dgm:prSet presAssocID="{F848545D-452A-4358-AC0A-DCCC7BEADA25}" presName="iconBgRect" presStyleLbl="bgShp" presStyleIdx="0" presStyleCnt="2"/>
      <dgm:spPr/>
    </dgm:pt>
    <dgm:pt modelId="{0F9C1A7E-10F6-4059-9319-ED6DD2C10FF7}" type="pres">
      <dgm:prSet presAssocID="{F848545D-452A-4358-AC0A-DCCC7BEADA25}"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Question mark"/>
        </a:ext>
      </dgm:extLst>
    </dgm:pt>
    <dgm:pt modelId="{FDFFABDE-2749-41CD-BD47-5E60F7761DD8}" type="pres">
      <dgm:prSet presAssocID="{F848545D-452A-4358-AC0A-DCCC7BEADA25}" presName="spaceRect" presStyleCnt="0"/>
      <dgm:spPr/>
    </dgm:pt>
    <dgm:pt modelId="{AD84D180-E064-451E-89BB-C76543BDC2AB}" type="pres">
      <dgm:prSet presAssocID="{F848545D-452A-4358-AC0A-DCCC7BEADA25}" presName="textRect" presStyleLbl="revTx" presStyleIdx="0" presStyleCnt="2">
        <dgm:presLayoutVars>
          <dgm:chMax val="1"/>
          <dgm:chPref val="1"/>
        </dgm:presLayoutVars>
      </dgm:prSet>
      <dgm:spPr/>
    </dgm:pt>
    <dgm:pt modelId="{4CD9B1F9-BFA9-4E57-A222-06BDDA404DD3}" type="pres">
      <dgm:prSet presAssocID="{99C41EC3-6695-44CA-BB71-0551E7EB0067}" presName="sibTrans" presStyleCnt="0"/>
      <dgm:spPr/>
    </dgm:pt>
    <dgm:pt modelId="{36F0F08F-2DD9-4F2E-A61F-BB6B79C3F807}" type="pres">
      <dgm:prSet presAssocID="{AAE46029-3A9A-4AAE-8D46-28E808F3E155}" presName="compNode" presStyleCnt="0"/>
      <dgm:spPr/>
    </dgm:pt>
    <dgm:pt modelId="{3EB4CC19-97F6-403F-811F-4F8A96285A03}" type="pres">
      <dgm:prSet presAssocID="{AAE46029-3A9A-4AAE-8D46-28E808F3E155}" presName="iconBgRect" presStyleLbl="bgShp" presStyleIdx="1" presStyleCnt="2"/>
      <dgm:spPr/>
    </dgm:pt>
    <dgm:pt modelId="{4BFA4179-872F-4C3C-A573-CB3EDCD3C8CE}" type="pres">
      <dgm:prSet presAssocID="{AAE46029-3A9A-4AAE-8D46-28E808F3E155}"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11F09C05-3DFA-4DC6-95F0-729769E15923}" type="pres">
      <dgm:prSet presAssocID="{AAE46029-3A9A-4AAE-8D46-28E808F3E155}" presName="spaceRect" presStyleCnt="0"/>
      <dgm:spPr/>
    </dgm:pt>
    <dgm:pt modelId="{0C396E3D-BE07-4034-BDDF-7299BA865667}" type="pres">
      <dgm:prSet presAssocID="{AAE46029-3A9A-4AAE-8D46-28E808F3E155}" presName="textRect" presStyleLbl="revTx" presStyleIdx="1" presStyleCnt="2">
        <dgm:presLayoutVars>
          <dgm:chMax val="1"/>
          <dgm:chPref val="1"/>
        </dgm:presLayoutVars>
      </dgm:prSet>
      <dgm:spPr/>
    </dgm:pt>
  </dgm:ptLst>
  <dgm:cxnLst>
    <dgm:cxn modelId="{7501C01A-1A67-4786-B186-6D56266A831C}" type="presOf" srcId="{72990D71-FE95-4CB9-990F-53981FFA5F62}" destId="{9606C13F-7844-4EE8-968A-C9CE6A577DE9}" srcOrd="0" destOrd="0" presId="urn:microsoft.com/office/officeart/2018/5/layout/IconCircleLabelList"/>
    <dgm:cxn modelId="{941AB622-0304-43A0-8985-03A5A533BDAC}" type="presOf" srcId="{AAE46029-3A9A-4AAE-8D46-28E808F3E155}" destId="{0C396E3D-BE07-4034-BDDF-7299BA865667}" srcOrd="0" destOrd="0" presId="urn:microsoft.com/office/officeart/2018/5/layout/IconCircleLabelList"/>
    <dgm:cxn modelId="{CE489F4D-E4F3-45B3-8835-B8B58D35DE78}" srcId="{72990D71-FE95-4CB9-990F-53981FFA5F62}" destId="{AAE46029-3A9A-4AAE-8D46-28E808F3E155}" srcOrd="1" destOrd="0" parTransId="{F50075F4-A0BB-48A0-B609-3867B520635B}" sibTransId="{64557532-AB9E-4E81-90D6-BE493BC73800}"/>
    <dgm:cxn modelId="{2467336D-3FDB-4B89-9E45-E25CE43188F4}" srcId="{72990D71-FE95-4CB9-990F-53981FFA5F62}" destId="{F848545D-452A-4358-AC0A-DCCC7BEADA25}" srcOrd="0" destOrd="0" parTransId="{AC66FD15-DD8D-4DCB-85EC-EEAA47CFEC6F}" sibTransId="{99C41EC3-6695-44CA-BB71-0551E7EB0067}"/>
    <dgm:cxn modelId="{9BE6BCCA-ED6E-45E4-A66B-CFB9BC8676DE}" type="presOf" srcId="{F848545D-452A-4358-AC0A-DCCC7BEADA25}" destId="{AD84D180-E064-451E-89BB-C76543BDC2AB}" srcOrd="0" destOrd="0" presId="urn:microsoft.com/office/officeart/2018/5/layout/IconCircleLabelList"/>
    <dgm:cxn modelId="{6998D5A3-B94E-412D-B6B2-81C8862CDE34}" type="presParOf" srcId="{9606C13F-7844-4EE8-968A-C9CE6A577DE9}" destId="{357BAE81-2E01-42E9-9811-DAB67BC70CC7}" srcOrd="0" destOrd="0" presId="urn:microsoft.com/office/officeart/2018/5/layout/IconCircleLabelList"/>
    <dgm:cxn modelId="{B29B23AF-4A48-49B9-A87A-D65CBC7B1F1F}" type="presParOf" srcId="{357BAE81-2E01-42E9-9811-DAB67BC70CC7}" destId="{CF358B63-83B0-4DDC-8C5F-F1A245CEDC8B}" srcOrd="0" destOrd="0" presId="urn:microsoft.com/office/officeart/2018/5/layout/IconCircleLabelList"/>
    <dgm:cxn modelId="{1F1E03F2-38A3-43B0-A50A-0B168003EE94}" type="presParOf" srcId="{357BAE81-2E01-42E9-9811-DAB67BC70CC7}" destId="{0F9C1A7E-10F6-4059-9319-ED6DD2C10FF7}" srcOrd="1" destOrd="0" presId="urn:microsoft.com/office/officeart/2018/5/layout/IconCircleLabelList"/>
    <dgm:cxn modelId="{BC276DD3-6E60-42BA-A877-4D72F7CE42FB}" type="presParOf" srcId="{357BAE81-2E01-42E9-9811-DAB67BC70CC7}" destId="{FDFFABDE-2749-41CD-BD47-5E60F7761DD8}" srcOrd="2" destOrd="0" presId="urn:microsoft.com/office/officeart/2018/5/layout/IconCircleLabelList"/>
    <dgm:cxn modelId="{8195FF18-F3ED-406E-A68C-B8F353E6C6CA}" type="presParOf" srcId="{357BAE81-2E01-42E9-9811-DAB67BC70CC7}" destId="{AD84D180-E064-451E-89BB-C76543BDC2AB}" srcOrd="3" destOrd="0" presId="urn:microsoft.com/office/officeart/2018/5/layout/IconCircleLabelList"/>
    <dgm:cxn modelId="{BBE3A18D-3B5C-48EE-8FA6-67051F16C9A1}" type="presParOf" srcId="{9606C13F-7844-4EE8-968A-C9CE6A577DE9}" destId="{4CD9B1F9-BFA9-4E57-A222-06BDDA404DD3}" srcOrd="1" destOrd="0" presId="urn:microsoft.com/office/officeart/2018/5/layout/IconCircleLabelList"/>
    <dgm:cxn modelId="{065CC325-873F-4DD0-B9C5-1353EB3726A7}" type="presParOf" srcId="{9606C13F-7844-4EE8-968A-C9CE6A577DE9}" destId="{36F0F08F-2DD9-4F2E-A61F-BB6B79C3F807}" srcOrd="2" destOrd="0" presId="urn:microsoft.com/office/officeart/2018/5/layout/IconCircleLabelList"/>
    <dgm:cxn modelId="{4BEF6BBF-7F43-4D68-BF7A-31742958CAE2}" type="presParOf" srcId="{36F0F08F-2DD9-4F2E-A61F-BB6B79C3F807}" destId="{3EB4CC19-97F6-403F-811F-4F8A96285A03}" srcOrd="0" destOrd="0" presId="urn:microsoft.com/office/officeart/2018/5/layout/IconCircleLabelList"/>
    <dgm:cxn modelId="{701D6D11-985E-4314-B5C1-C7DD8C29D10D}" type="presParOf" srcId="{36F0F08F-2DD9-4F2E-A61F-BB6B79C3F807}" destId="{4BFA4179-872F-4C3C-A573-CB3EDCD3C8CE}" srcOrd="1" destOrd="0" presId="urn:microsoft.com/office/officeart/2018/5/layout/IconCircleLabelList"/>
    <dgm:cxn modelId="{2A26EE26-4D61-40F7-B200-6ACBFCBBFD2B}" type="presParOf" srcId="{36F0F08F-2DD9-4F2E-A61F-BB6B79C3F807}" destId="{11F09C05-3DFA-4DC6-95F0-729769E15923}" srcOrd="2" destOrd="0" presId="urn:microsoft.com/office/officeart/2018/5/layout/IconCircleLabelList"/>
    <dgm:cxn modelId="{59CD5659-C67A-4FA8-80D6-06E34E148986}" type="presParOf" srcId="{36F0F08F-2DD9-4F2E-A61F-BB6B79C3F807}" destId="{0C396E3D-BE07-4034-BDDF-7299BA86566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58B63-83B0-4DDC-8C5F-F1A245CEDC8B}">
      <dsp:nvSpPr>
        <dsp:cNvPr id="0" name=""/>
        <dsp:cNvSpPr/>
      </dsp:nvSpPr>
      <dsp:spPr>
        <a:xfrm>
          <a:off x="1596066" y="246740"/>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C1A7E-10F6-4059-9319-ED6DD2C10FF7}">
      <dsp:nvSpPr>
        <dsp:cNvPr id="0" name=""/>
        <dsp:cNvSpPr/>
      </dsp:nvSpPr>
      <dsp:spPr>
        <a:xfrm>
          <a:off x="2064066" y="71474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84D180-E064-451E-89BB-C76543BDC2AB}">
      <dsp:nvSpPr>
        <dsp:cNvPr id="0" name=""/>
        <dsp:cNvSpPr/>
      </dsp:nvSpPr>
      <dsp:spPr>
        <a:xfrm>
          <a:off x="894066"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t>Questions?</a:t>
          </a:r>
        </a:p>
      </dsp:txBody>
      <dsp:txXfrm>
        <a:off x="894066" y="3126741"/>
        <a:ext cx="3600000" cy="720000"/>
      </dsp:txXfrm>
    </dsp:sp>
    <dsp:sp modelId="{3EB4CC19-97F6-403F-811F-4F8A96285A03}">
      <dsp:nvSpPr>
        <dsp:cNvPr id="0" name=""/>
        <dsp:cNvSpPr/>
      </dsp:nvSpPr>
      <dsp:spPr>
        <a:xfrm>
          <a:off x="5826066" y="246740"/>
          <a:ext cx="2196000" cy="2196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FA4179-872F-4C3C-A573-CB3EDCD3C8CE}">
      <dsp:nvSpPr>
        <dsp:cNvPr id="0" name=""/>
        <dsp:cNvSpPr/>
      </dsp:nvSpPr>
      <dsp:spPr>
        <a:xfrm>
          <a:off x="6294066" y="71474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396E3D-BE07-4034-BDDF-7299BA865667}">
      <dsp:nvSpPr>
        <dsp:cNvPr id="0" name=""/>
        <dsp:cNvSpPr/>
      </dsp:nvSpPr>
      <dsp:spPr>
        <a:xfrm>
          <a:off x="5124066" y="312674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hlinkClick xmlns:r="http://schemas.openxmlformats.org/officeDocument/2006/relationships" r:id="rId5"/>
            </a:rPr>
            <a:t>harcsarm@ucla.edu</a:t>
          </a:r>
          <a:endParaRPr lang="en-US" sz="2800" kern="1200"/>
        </a:p>
      </dsp:txBody>
      <dsp:txXfrm>
        <a:off x="5124066" y="3126741"/>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1CDF2-3989-BF44-8EBD-ED3CC3B01A46}" type="datetimeFigureOut">
              <a:rPr lang="en-US" smtClean="0"/>
              <a:t>10/26/20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1FF53-B725-BA47-864C-D13BF5B60BFC}" type="slidenum">
              <a:rPr lang="en-US" smtClean="0"/>
              <a:t>‹#›</a:t>
            </a:fld>
            <a:endParaRPr lang="en-US"/>
          </a:p>
        </p:txBody>
      </p:sp>
    </p:spTree>
    <p:extLst>
      <p:ext uri="{BB962C8B-B14F-4D97-AF65-F5344CB8AC3E}">
        <p14:creationId xmlns:p14="http://schemas.microsoft.com/office/powerpoint/2010/main" val="104319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could not be more timely that World Health Organization designated 2020 as the International Year of the Nurse and the Midwife. </a:t>
            </a:r>
          </a:p>
          <a:p>
            <a:endParaRPr lang="en-US" dirty="0"/>
          </a:p>
          <a:p>
            <a:pPr marL="0" indent="0">
              <a:lnSpc>
                <a:spcPct val="90000"/>
              </a:lnSpc>
              <a:buNone/>
            </a:pPr>
            <a:r>
              <a:rPr lang="en-US" sz="1200" dirty="0"/>
              <a:t>Whereas nurses go to work every day, their goal is to provide care and execute their tasks and duties like the day before.</a:t>
            </a:r>
          </a:p>
          <a:p>
            <a:pPr marL="0" indent="0">
              <a:lnSpc>
                <a:spcPct val="90000"/>
              </a:lnSpc>
              <a:buNone/>
            </a:pPr>
            <a:r>
              <a:rPr lang="en-US" sz="1200" dirty="0"/>
              <a:t>Surprises of patient assignment as to who will take care of who despite maybe objections due to behavioral issues or special peculiarities and idiosyncrasies of that individual. With no</a:t>
            </a:r>
          </a:p>
          <a:p>
            <a:pPr marL="0" indent="0">
              <a:lnSpc>
                <a:spcPct val="90000"/>
              </a:lnSpc>
              <a:buNone/>
            </a:pPr>
            <a:r>
              <a:rPr lang="en-US" sz="1200" dirty="0"/>
              <a:t>question a shift will go on delivering and rendering care in one’s best without regard to </a:t>
            </a:r>
            <a:r>
              <a:rPr lang="en-US" sz="1200" dirty="0" err="1"/>
              <a:t>gender,or</a:t>
            </a:r>
            <a:r>
              <a:rPr lang="en-US" sz="1200" dirty="0"/>
              <a:t> behavior. At the end of the day, a patient would have received the quality of care</a:t>
            </a:r>
          </a:p>
          <a:p>
            <a:pPr marL="0" indent="0">
              <a:lnSpc>
                <a:spcPct val="90000"/>
              </a:lnSpc>
              <a:buNone/>
            </a:pPr>
            <a:r>
              <a:rPr lang="en-US" sz="1200" dirty="0"/>
              <a:t>regardless of all these issues and factors. Nurses in general act the same way without expecting anything in return nor recognition – as care delivery is unconditional and everyone entering a</a:t>
            </a:r>
          </a:p>
          <a:p>
            <a:pPr marL="0" indent="0">
              <a:lnSpc>
                <a:spcPct val="90000"/>
              </a:lnSpc>
              <a:buNone/>
            </a:pPr>
            <a:r>
              <a:rPr lang="en-US" sz="1200" dirty="0"/>
              <a:t>health care facility is entitled to untainted and unbiased care.</a:t>
            </a:r>
          </a:p>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4</a:t>
            </a:fld>
            <a:endParaRPr lang="en-US"/>
          </a:p>
        </p:txBody>
      </p:sp>
    </p:spTree>
    <p:extLst>
      <p:ext uri="{BB962C8B-B14F-4D97-AF65-F5344CB8AC3E}">
        <p14:creationId xmlns:p14="http://schemas.microsoft.com/office/powerpoint/2010/main" val="3649424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15</a:t>
            </a:fld>
            <a:endParaRPr lang="en-US"/>
          </a:p>
        </p:txBody>
      </p:sp>
    </p:spTree>
    <p:extLst>
      <p:ext uri="{BB962C8B-B14F-4D97-AF65-F5344CB8AC3E}">
        <p14:creationId xmlns:p14="http://schemas.microsoft.com/office/powerpoint/2010/main" val="5631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Ad26.COV2.S investigational vaccine includes bits of genetic material copied from the spikes of the SARS-CoV-2 virus.. The investigational vaccine does not contain the actual virus and cannot cause COVID-19.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r>
              <a:rPr lang="en-US" dirty="0"/>
              <a:t>*</a:t>
            </a:r>
            <a:r>
              <a:rPr lang="en-US" sz="1200" dirty="0"/>
              <a:t>AZD1222 vaccine is based on a weakened version of a common cold (adenovirus) virus. The adenovirus vaccine has been changed so that it can’t replicate inside your body. It presents part of the COVID-19 spike protein to the body so that an immune response can be made to it. The purpose of the study is to test how well the investigational vaccine works at preventing COVID-19 disease and how safe it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r>
              <a:rPr lang="en-US" sz="1200" dirty="0"/>
              <a:t>*</a:t>
            </a:r>
            <a:r>
              <a:rPr lang="en-US" dirty="0"/>
              <a:t>* </a:t>
            </a:r>
            <a:r>
              <a:rPr lang="en-US" sz="1200" dirty="0"/>
              <a:t>REGN-COV-2 is testing a combination of two antibodies called REGN10933 and REGN10987 to see whether they are able to prevent acquisition of SARS-CoV-2. This study will enroll approximately 2,000 adults in the United States who are living in the same household as a person who has recently tested positive for SARS-CoV-2. </a:t>
            </a:r>
          </a:p>
          <a:p>
            <a:pPr marL="0" indent="0">
              <a:buNone/>
            </a:pPr>
            <a:r>
              <a:rPr lang="en-US" sz="1200" dirty="0"/>
              <a:t>The REGN10933 and REGN10987 antibodies are designed to bind to SARS-CoV-2 and prevent the virus from entering healthy cells. The antibodies were made in a lab by the pharmaceutical company Regeneron. REGN10933 and REGN10987 cannot give you SARS-CoV-2, nor will they make you sick with COVID-19.</a:t>
            </a:r>
          </a:p>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16</a:t>
            </a:fld>
            <a:endParaRPr lang="en-US"/>
          </a:p>
        </p:txBody>
      </p:sp>
    </p:spTree>
    <p:extLst>
      <p:ext uri="{BB962C8B-B14F-4D97-AF65-F5344CB8AC3E}">
        <p14:creationId xmlns:p14="http://schemas.microsoft.com/office/powerpoint/2010/main" val="64695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r>
              <a:rPr lang="en-US" sz="1200" dirty="0"/>
              <a:t>BLAZE-2 is testing the LY3819253 antibody. It will be enrolling staff and residents in skilled nursing and assisted living facilities with a high risk of exposure to SARS-CoV-2. The study questions are:</a:t>
            </a:r>
          </a:p>
          <a:p>
            <a:r>
              <a:rPr lang="en-US" sz="1200" dirty="0"/>
              <a:t>Does the antibody prevent the acquisition of SARS-CoV-2?</a:t>
            </a:r>
          </a:p>
          <a:p>
            <a:r>
              <a:rPr lang="en-US" sz="1200" dirty="0"/>
              <a:t>Does the antibody help to prevent the development of more severe COVID-19, or does it reduce the symptoms?</a:t>
            </a:r>
          </a:p>
          <a:p>
            <a:pPr marL="0" indent="0">
              <a:buNone/>
            </a:pPr>
            <a:r>
              <a:rPr lang="en-US" sz="1200" dirty="0"/>
              <a:t>LY3819253 is designed to bind to SARS‑CoV-2 and prevent the virus from entering healthy cells. LY3819253 was developed in a lab by the pharmaceutical company Eli Lilly. LY3819253 cannot give you SARS-CoV-2, nor will it make you sick with COVID-19.</a:t>
            </a:r>
          </a:p>
          <a:p>
            <a:pPr marL="0" inden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t>The mRNA-1273 vaccine is being developed to prevent COVID-19. The purpose of this study is to test </a:t>
            </a:r>
            <a:r>
              <a:rPr lang="en-US" sz="1200" dirty="0" err="1"/>
              <a:t>Moderna’s</a:t>
            </a:r>
            <a:r>
              <a:rPr lang="en-US" sz="1200" dirty="0"/>
              <a:t> vaccine candidate to see if it can prevent illness if people are exposed to the SARS-CoV-2 virus in their everyday lives. The mRNA-1273 vaccine is not made from the SARS-CoV-2 virus. It is made from messenger ribonucleic acid (mRNA), a genetic code that tells cells how to make protein, which helps the body’s immune system make antibodies to fight the virus. The vaccine cannot cause infection or make someone sick with COVID-19. </a:t>
            </a:r>
          </a:p>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17</a:t>
            </a:fld>
            <a:endParaRPr lang="en-US"/>
          </a:p>
        </p:txBody>
      </p:sp>
    </p:spTree>
    <p:extLst>
      <p:ext uri="{BB962C8B-B14F-4D97-AF65-F5344CB8AC3E}">
        <p14:creationId xmlns:p14="http://schemas.microsoft.com/office/powerpoint/2010/main" val="2139647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r>
              <a:rPr lang="en-US" sz="1200" dirty="0"/>
              <a:t>This is a Phase 1/2/3, randomized, placebo-controlled, observer-blind, dose-finding, vaccine candidate-selection, and efficacy study in healthy individuals. The study consists of 2 parts: Phase 1: to identify preferred vaccine candidate(s) and dose level(s); Phase 2/3: an expanded cohort and efficacy part.</a:t>
            </a:r>
          </a:p>
          <a:p>
            <a:pPr marL="0" indent="0">
              <a:buNone/>
            </a:pPr>
            <a:r>
              <a:rPr lang="en-US" sz="1200" dirty="0"/>
              <a:t>The study will evaluate the safety, tolerability, and immunogenicity of 2 different SARS </a:t>
            </a:r>
            <a:r>
              <a:rPr lang="en-US" sz="1200" dirty="0" err="1"/>
              <a:t>CoV</a:t>
            </a:r>
            <a:r>
              <a:rPr lang="en-US" sz="1200" dirty="0"/>
              <a:t> 2 RNA vaccine candidates against COVID 19 and the efficacy of 1 candidate:</a:t>
            </a:r>
          </a:p>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18</a:t>
            </a:fld>
            <a:endParaRPr lang="en-US"/>
          </a:p>
        </p:txBody>
      </p:sp>
    </p:spTree>
    <p:extLst>
      <p:ext uri="{BB962C8B-B14F-4D97-AF65-F5344CB8AC3E}">
        <p14:creationId xmlns:p14="http://schemas.microsoft.com/office/powerpoint/2010/main" val="9243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influenced me to go to nursing? Mom. Mom was a midwife, I grew up seeing her deliver babies at the health center and houses in the barrios. </a:t>
            </a:r>
          </a:p>
          <a:p>
            <a:r>
              <a:rPr lang="en-US" dirty="0"/>
              <a:t>My background - graduated with BSN at UST in 2001, I wanted to go to med school at UST but it was expensive. I am the eldest and my other siblings had to go to college as well. </a:t>
            </a:r>
          </a:p>
          <a:p>
            <a:r>
              <a:rPr lang="en-US" dirty="0"/>
              <a:t>I’ve worked as an RN in MS, HD (UST Hospital), Clinical Instructor (FEU), ER and ICU (AZ and CA). </a:t>
            </a:r>
          </a:p>
          <a:p>
            <a:r>
              <a:rPr lang="en-US" dirty="0"/>
              <a:t>Graduated from NP school at UCLA in 2016. Have worked in serving underserved population – HIV primary care. </a:t>
            </a:r>
          </a:p>
        </p:txBody>
      </p:sp>
      <p:sp>
        <p:nvSpPr>
          <p:cNvPr id="4" name="Slide Number Placeholder 3"/>
          <p:cNvSpPr>
            <a:spLocks noGrp="1"/>
          </p:cNvSpPr>
          <p:nvPr>
            <p:ph type="sldNum" sz="quarter" idx="5"/>
          </p:nvPr>
        </p:nvSpPr>
        <p:spPr/>
        <p:txBody>
          <a:bodyPr/>
          <a:lstStyle/>
          <a:p>
            <a:fld id="{DDC1FF53-B725-BA47-864C-D13BF5B60BFC}" type="slidenum">
              <a:rPr lang="en-US" smtClean="0"/>
              <a:t>5</a:t>
            </a:fld>
            <a:endParaRPr lang="en-US"/>
          </a:p>
        </p:txBody>
      </p:sp>
    </p:spTree>
    <p:extLst>
      <p:ext uri="{BB962C8B-B14F-4D97-AF65-F5344CB8AC3E}">
        <p14:creationId xmlns:p14="http://schemas.microsoft.com/office/powerpoint/2010/main" val="281802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6</a:t>
            </a:fld>
            <a:endParaRPr lang="en-US"/>
          </a:p>
        </p:txBody>
      </p:sp>
    </p:spTree>
    <p:extLst>
      <p:ext uri="{BB962C8B-B14F-4D97-AF65-F5344CB8AC3E}">
        <p14:creationId xmlns:p14="http://schemas.microsoft.com/office/powerpoint/2010/main" val="308197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US" dirty="0"/>
              <a:t>What do I do every day? </a:t>
            </a:r>
            <a:r>
              <a:rPr lang="en-US" dirty="0" err="1"/>
              <a:t>PrEP</a:t>
            </a:r>
            <a:r>
              <a:rPr lang="en-US" dirty="0"/>
              <a:t> and STD provider, also covering provider for outpatient infusion center</a:t>
            </a:r>
          </a:p>
          <a:p>
            <a:pPr>
              <a:buFont typeface="Wingdings" pitchFamily="2" charset="2"/>
              <a:buChar char="Ø"/>
            </a:pPr>
            <a:r>
              <a:rPr lang="en-US" dirty="0"/>
              <a:t>What are my routines? Starts 9am till 0530pm M-F, see 14-16 patients a day (in clinic and telemedicine), order and review test results, order treatment, call pts for abnormal test results, referral (HCV – GI), education and counseling in HIV and STD prevention, see walk in patients in HIV clinic</a:t>
            </a:r>
          </a:p>
          <a:p>
            <a:pPr>
              <a:buFont typeface="Wingdings" pitchFamily="2" charset="2"/>
              <a:buChar char="Ø"/>
            </a:pPr>
            <a:r>
              <a:rPr lang="en-US" dirty="0"/>
              <a:t>Types of patients that I see? Underserved LGBTQ population - patients who are at risk of contracting HIV and STIs – 90% MSM, IVDA, sex workers. Pts with diverse sexual interests and sexual practices.  ID patients with latent TB. </a:t>
            </a:r>
          </a:p>
          <a:p>
            <a:pPr>
              <a:buFont typeface="Wingdings" pitchFamily="2" charset="2"/>
              <a:buChar char="Ø"/>
            </a:pPr>
            <a:r>
              <a:rPr lang="en-US" dirty="0"/>
              <a:t>Changes in my practice due to ÇOVID – increased in fears, anxieties and mental issues such as depression amongst my patients. Utilization of telemedicine via phone or video visit, providing patients 90 days of meds using mail order pharmacy, use of face shield, mask, focused assessment in clinic visit, seeing yearly instead of every 3 </a:t>
            </a:r>
            <a:r>
              <a:rPr lang="en-US" dirty="0" err="1"/>
              <a:t>mos</a:t>
            </a:r>
            <a:endParaRPr lang="en-US" dirty="0"/>
          </a:p>
          <a:p>
            <a:pPr>
              <a:buFont typeface="Wingdings" pitchFamily="2" charset="2"/>
              <a:buChar char="Ø"/>
            </a:pPr>
            <a:r>
              <a:rPr lang="en-US" dirty="0"/>
              <a:t>What do I think when leaving work – fear of contracting COVID-19 and bringing it home to my family, infecting my mom who’s battling pancreatic cancer and my dad who’s hypertensive</a:t>
            </a:r>
          </a:p>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7</a:t>
            </a:fld>
            <a:endParaRPr lang="en-US"/>
          </a:p>
        </p:txBody>
      </p:sp>
    </p:spTree>
    <p:extLst>
      <p:ext uri="{BB962C8B-B14F-4D97-AF65-F5344CB8AC3E}">
        <p14:creationId xmlns:p14="http://schemas.microsoft.com/office/powerpoint/2010/main" val="234598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do we deal when we learned about a colleague or loved one died of COVID-19?</a:t>
            </a:r>
          </a:p>
        </p:txBody>
      </p:sp>
      <p:sp>
        <p:nvSpPr>
          <p:cNvPr id="4" name="Slide Number Placeholder 3"/>
          <p:cNvSpPr>
            <a:spLocks noGrp="1"/>
          </p:cNvSpPr>
          <p:nvPr>
            <p:ph type="sldNum" sz="quarter" idx="5"/>
          </p:nvPr>
        </p:nvSpPr>
        <p:spPr/>
        <p:txBody>
          <a:bodyPr/>
          <a:lstStyle/>
          <a:p>
            <a:fld id="{DDC1FF53-B725-BA47-864C-D13BF5B60BFC}" type="slidenum">
              <a:rPr lang="en-US" smtClean="0"/>
              <a:t>8</a:t>
            </a:fld>
            <a:endParaRPr lang="en-US"/>
          </a:p>
        </p:txBody>
      </p:sp>
    </p:spTree>
    <p:extLst>
      <p:ext uri="{BB962C8B-B14F-4D97-AF65-F5344CB8AC3E}">
        <p14:creationId xmlns:p14="http://schemas.microsoft.com/office/powerpoint/2010/main" val="1622053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US" dirty="0"/>
              <a:t>Despite these, we have been subjects to discrimination in Careless and unkind remarks in the media not only by citizens but complicated by ignorant remarks by people in power.</a:t>
            </a:r>
          </a:p>
          <a:p>
            <a:pPr>
              <a:buFont typeface="Wingdings" pitchFamily="2" charset="2"/>
              <a:buChar char="Ø"/>
            </a:pPr>
            <a:r>
              <a:rPr lang="en-US" dirty="0"/>
              <a:t>As nurses, we do not consider ourselves as heroes but it is basic nursing core character of service.</a:t>
            </a:r>
          </a:p>
          <a:p>
            <a:r>
              <a:rPr lang="en-US" dirty="0"/>
              <a:t> a lot of places – people are staying away from you in public just because you are wearing scrubs, not being served or refused services, not being allowed to board public </a:t>
            </a:r>
            <a:r>
              <a:rPr lang="en-US" dirty="0" err="1"/>
              <a:t>transportions</a:t>
            </a:r>
            <a:r>
              <a:rPr lang="en-US" dirty="0"/>
              <a:t>, etc. </a:t>
            </a:r>
          </a:p>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11</a:t>
            </a:fld>
            <a:endParaRPr lang="en-US"/>
          </a:p>
        </p:txBody>
      </p:sp>
    </p:spTree>
    <p:extLst>
      <p:ext uri="{BB962C8B-B14F-4D97-AF65-F5344CB8AC3E}">
        <p14:creationId xmlns:p14="http://schemas.microsoft.com/office/powerpoint/2010/main" val="173286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Consult ID before prescribing. There are no FDA approved therapies for COVID-19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At present, no drug has been proven to be safe and effective for treating COVID-19. </a:t>
            </a:r>
            <a:r>
              <a:rPr lang="en-US" dirty="0"/>
              <a:t>There are insufficient data to recommend either for or against the use of any antiviral (e.g., hydroxychloroquine, chloroquine, </a:t>
            </a:r>
            <a:r>
              <a:rPr lang="en-US" dirty="0" err="1"/>
              <a:t>remdesivir</a:t>
            </a:r>
            <a:r>
              <a:rPr lang="en-US" dirty="0"/>
              <a:t>) or immunomodulatory therapy (e.g., IL-6 inhibitors, IL-1 inhibitors, convalescent plasma, hyperimmune immunoglobulin) in patients with COVID-19 who have mild, moderate, severe, or critical illness (AIII).</a:t>
            </a:r>
          </a:p>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12</a:t>
            </a:fld>
            <a:endParaRPr lang="en-US"/>
          </a:p>
        </p:txBody>
      </p:sp>
    </p:spTree>
    <p:extLst>
      <p:ext uri="{BB962C8B-B14F-4D97-AF65-F5344CB8AC3E}">
        <p14:creationId xmlns:p14="http://schemas.microsoft.com/office/powerpoint/2010/main" val="48212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r>
              <a:rPr lang="en-US" sz="1200" b="0" i="0" kern="1200" dirty="0">
                <a:solidFill>
                  <a:schemeClr val="tx1"/>
                </a:solidFill>
                <a:effectLst/>
                <a:latin typeface="+mn-lt"/>
                <a:ea typeface="+mn-ea"/>
                <a:cs typeface="+mn-cs"/>
              </a:rPr>
              <a:t>A meta-analysis of these trial results demonstrated that, compared with placebo, corticosteroid therapy reduced the risk of all-cause mortality (risk ratio 0.75; 95% CI, 0.59–0.95) and duration of mechanical ventilation (mean difference, -4.93 days; 95% CI, -7.81 to -2.06 days).</a:t>
            </a:r>
            <a:r>
              <a:rPr lang="en-US" sz="1200" b="0" i="0" kern="1200" baseline="30000" dirty="0">
                <a:solidFill>
                  <a:schemeClr val="tx1"/>
                </a:solidFill>
                <a:effectLst/>
                <a:latin typeface="+mn-lt"/>
                <a:ea typeface="+mn-ea"/>
                <a:cs typeface="+mn-cs"/>
              </a:rPr>
              <a:t>14,15</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r>
              <a:rPr lang="en-US" dirty="0" err="1"/>
              <a:t>Remdesivir</a:t>
            </a:r>
            <a:r>
              <a:rPr lang="en-US" dirty="0"/>
              <a:t> is a nucleotide prodrug that inhibits RNA- dependent RNA polymerase, the enzyme that is necessary to copy the genetic information of SARS-CoV-2, the virus that causes COVID-19 • Inhibitors of viral polymerases are used against other viruses such as HIV, HCV, and herpesviruses. </a:t>
            </a:r>
            <a:r>
              <a:rPr lang="en-US" dirty="0" err="1"/>
              <a:t>Remdesivir</a:t>
            </a:r>
            <a:r>
              <a:rPr lang="en-US" dirty="0"/>
              <a:t> has activity against Ebola and other coronaviruses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Remdesivir</a:t>
            </a:r>
            <a:r>
              <a:rPr lang="en-US" dirty="0"/>
              <a:t> directly slows down the part of the virus that makes new copies of itself • It is not yet proven to be helpful, but shows promise based on studies in the laboratory and it has been used for treating other viruses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Because </a:t>
            </a:r>
            <a:r>
              <a:rPr lang="en-US" sz="1200" b="0" i="0" kern="1200" dirty="0" err="1">
                <a:solidFill>
                  <a:schemeClr val="tx1"/>
                </a:solidFill>
                <a:effectLst/>
                <a:latin typeface="+mn-lt"/>
                <a:ea typeface="+mn-ea"/>
                <a:cs typeface="+mn-cs"/>
              </a:rPr>
              <a:t>remdesivir</a:t>
            </a:r>
            <a:r>
              <a:rPr lang="en-US" sz="1200" b="0" i="0" kern="1200" dirty="0">
                <a:solidFill>
                  <a:schemeClr val="tx1"/>
                </a:solidFill>
                <a:effectLst/>
                <a:latin typeface="+mn-lt"/>
                <a:ea typeface="+mn-ea"/>
                <a:cs typeface="+mn-cs"/>
              </a:rPr>
              <a:t> supplies are limited, the Panel recommends prioritizing </a:t>
            </a:r>
            <a:r>
              <a:rPr lang="en-US" sz="1200" b="0" i="0" kern="1200" dirty="0" err="1">
                <a:solidFill>
                  <a:schemeClr val="tx1"/>
                </a:solidFill>
                <a:effectLst/>
                <a:latin typeface="+mn-lt"/>
                <a:ea typeface="+mn-ea"/>
                <a:cs typeface="+mn-cs"/>
              </a:rPr>
              <a:t>remdesivir</a:t>
            </a:r>
            <a:r>
              <a:rPr lang="en-US" sz="1200" b="0" i="0" kern="1200" dirty="0">
                <a:solidFill>
                  <a:schemeClr val="tx1"/>
                </a:solidFill>
                <a:effectLst/>
                <a:latin typeface="+mn-lt"/>
                <a:ea typeface="+mn-ea"/>
                <a:cs typeface="+mn-cs"/>
              </a:rPr>
              <a:t> for use in hospitalized patients with COVID-19 who require supplemental oxygen but who do not require oxygen delivery through a high-flow device, noninvasive ventilation, invasive mechanical ventilation, or extracorporeal membrane oxygenation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13</a:t>
            </a:fld>
            <a:endParaRPr lang="en-US"/>
          </a:p>
        </p:txBody>
      </p:sp>
    </p:spTree>
    <p:extLst>
      <p:ext uri="{BB962C8B-B14F-4D97-AF65-F5344CB8AC3E}">
        <p14:creationId xmlns:p14="http://schemas.microsoft.com/office/powerpoint/2010/main" val="63668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sz="1200" b="0" i="0" kern="1200" dirty="0">
                <a:solidFill>
                  <a:schemeClr val="tx1"/>
                </a:solidFill>
                <a:effectLst/>
                <a:latin typeface="+mn-lt"/>
                <a:ea typeface="+mn-ea"/>
                <a:cs typeface="+mn-cs"/>
              </a:rPr>
              <a:t>There are insufficient data to recommend either for or against the use of convalescent plasma for the treatment of COVID-19.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Sarilumab and tocilizumab are both antibodies to the receptor for interleukin 6 (IL-6) • IL-6 is a protein that the body makes when it is inflamed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Sarilumab and tocilizumab do not block the virus directly • Sarilumab and tocilizumab are likely safe, especially with short-term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China, a group of 21 patients who received a drug called tocilizumab (similar to </a:t>
            </a:r>
            <a:r>
              <a:rPr lang="en-US" dirty="0" err="1"/>
              <a:t>sarilumab</a:t>
            </a:r>
            <a:r>
              <a:rPr lang="en-US" dirty="0"/>
              <a:t>) had improvement in their fevers, markers of inflammation and needed less extra oxygen. In the group who received that drug, there were no serious side effects seen • It is being studied to see if these drugs help people feel better faster, but their efficacy is unknown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immune system may react strongly to the virus that causes COVID-19 </a:t>
            </a:r>
            <a:br>
              <a:rPr lang="en-US" dirty="0"/>
            </a:br>
            <a:r>
              <a:rPr lang="en-US" dirty="0"/>
              <a:t>* Part of that reaction includes a lot of a “cytokine” that is made by immune cells. Some think high amounts of this cytokine cause problems • Sarilumab and tocilizumab both directly block the effects of this cytokine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a:t>
            </a:r>
            <a:r>
              <a:rPr lang="en-US" sz="1200" b="0" i="0" kern="1200" dirty="0" err="1">
                <a:solidFill>
                  <a:schemeClr val="tx1"/>
                </a:solidFill>
                <a:effectLst/>
                <a:latin typeface="+mn-lt"/>
                <a:ea typeface="+mn-ea"/>
                <a:cs typeface="+mn-cs"/>
              </a:rPr>
              <a:t>nterleukin</a:t>
            </a:r>
            <a:r>
              <a:rPr lang="en-US" sz="1200" b="0" i="0" kern="1200" dirty="0">
                <a:solidFill>
                  <a:schemeClr val="tx1"/>
                </a:solidFill>
                <a:effectLst/>
                <a:latin typeface="+mn-lt"/>
                <a:ea typeface="+mn-ea"/>
                <a:cs typeface="+mn-cs"/>
              </a:rPr>
              <a:t> (IL)-6 is a pleiotropic, pro-inflammatory cytokine produced by a variety of cell types, including lymphocytes, monocytes, and fibroblasts. Infection by the severe acute respiratory syndrome-associated coronavirus (SARS-</a:t>
            </a:r>
            <a:r>
              <a:rPr lang="en-US" sz="1200" b="0" i="0" kern="1200" dirty="0" err="1">
                <a:solidFill>
                  <a:schemeClr val="tx1"/>
                </a:solidFill>
                <a:effectLst/>
                <a:latin typeface="+mn-lt"/>
                <a:ea typeface="+mn-ea"/>
                <a:cs typeface="+mn-cs"/>
              </a:rPr>
              <a:t>CoV</a:t>
            </a:r>
            <a:r>
              <a:rPr lang="en-US" sz="1200" b="0" i="0" kern="1200" dirty="0">
                <a:solidFill>
                  <a:schemeClr val="tx1"/>
                </a:solidFill>
                <a:effectLst/>
                <a:latin typeface="+mn-lt"/>
                <a:ea typeface="+mn-ea"/>
                <a:cs typeface="+mn-cs"/>
              </a:rPr>
              <a:t>) induces a dose-dependent production of IL-6 from bronchial epithelial cells.</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COVID-19-associated systemic inflammation and hypoxic respiratory failure can be associated with heightened cytokine release, as indicated by elevated blood levels of IL-6, C-reactive protein (CRP), D-dimer, and ferritin.</a:t>
            </a:r>
            <a:r>
              <a:rPr lang="en-US" sz="1200" b="0" i="0" kern="1200" baseline="30000" dirty="0">
                <a:solidFill>
                  <a:schemeClr val="tx1"/>
                </a:solidFill>
                <a:effectLst/>
                <a:latin typeface="+mn-lt"/>
                <a:ea typeface="+mn-ea"/>
                <a:cs typeface="+mn-cs"/>
              </a:rPr>
              <a:t>2-4</a:t>
            </a:r>
            <a:r>
              <a:rPr lang="en-US" sz="1200" b="0" i="0" kern="1200" dirty="0">
                <a:solidFill>
                  <a:schemeClr val="tx1"/>
                </a:solidFill>
                <a:effectLst/>
                <a:latin typeface="+mn-lt"/>
                <a:ea typeface="+mn-ea"/>
                <a:cs typeface="+mn-cs"/>
              </a:rPr>
              <a:t> It is hypothesized that modulating the levels of IL-6 or its effects may alter the course of disease.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DC1FF53-B725-BA47-864C-D13BF5B60BFC}" type="slidenum">
              <a:rPr lang="en-US" smtClean="0"/>
              <a:t>14</a:t>
            </a:fld>
            <a:endParaRPr lang="en-US"/>
          </a:p>
        </p:txBody>
      </p:sp>
    </p:spTree>
    <p:extLst>
      <p:ext uri="{BB962C8B-B14F-4D97-AF65-F5344CB8AC3E}">
        <p14:creationId xmlns:p14="http://schemas.microsoft.com/office/powerpoint/2010/main" val="377067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5C5C9-164C-46B3-A87E-7660D39D3106}" type="datetime2">
              <a:rPr lang="en-US" smtClean="0"/>
              <a:t>Monday, October 26, 2020</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07012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1429982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05956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141571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05793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685489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5987650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2687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99528827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CC25C3-021A-4B0B-8F70-0C181FE1CF45}" type="datetime2">
              <a:rPr lang="en-US" smtClean="0"/>
              <a:t>Monday, October 26, 2020</a:t>
            </a:fld>
            <a:endParaRPr lang="en-US"/>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951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78764717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16134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F2A30D-1C09-413F-AAB1-38F366000715}" type="datetime2">
              <a:rPr lang="en-US" smtClean="0"/>
              <a:t>Monday, October 26, 2020</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8194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82B9C-D65E-4F64-95C3-B10F3B00F0D9}" type="datetime2">
              <a:rPr lang="en-US" smtClean="0"/>
              <a:t>Monday, October 26, 2020</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183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A2CF1-0EB2-4673-802D-3371233E4A77}" type="datetime2">
              <a:rPr lang="en-US" smtClean="0"/>
              <a:t>Monday, October 26, 2020</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74552137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Monday, October 26, 2020</a:t>
            </a:fld>
            <a:endParaRPr lang="en-US" dirty="0"/>
          </a:p>
        </p:txBody>
      </p:sp>
    </p:spTree>
    <p:extLst>
      <p:ext uri="{BB962C8B-B14F-4D97-AF65-F5344CB8AC3E}">
        <p14:creationId xmlns:p14="http://schemas.microsoft.com/office/powerpoint/2010/main" val="3213568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EA2CF1-0EB2-4673-802D-3371233E4A77}" type="datetime2">
              <a:rPr lang="en-US" smtClean="0"/>
              <a:t>Monday, October 26, 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167771257"/>
      </p:ext>
    </p:extLst>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 id="2147484702" r:id="rId12"/>
    <p:sldLayoutId id="2147484703" r:id="rId13"/>
    <p:sldLayoutId id="2147484704" r:id="rId14"/>
    <p:sldLayoutId id="2147484705" r:id="rId15"/>
    <p:sldLayoutId id="214748470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cbi.nlm.nih.gov/pmc/articles/PMC7283677/#jocn15353-bib-000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1" name="Group 103">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5"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Isosceles Triangle 106">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9" name="Straight Connector 108">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10"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2" name="Straight Connector 111">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13" name="Isosceles Triangle 112">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Isosceles Triangle 113">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B20E2F4-DBFA-9348-ADC3-AE5F6BB3375C}"/>
              </a:ext>
            </a:extLst>
          </p:cNvPr>
          <p:cNvSpPr>
            <a:spLocks noGrp="1"/>
          </p:cNvSpPr>
          <p:nvPr>
            <p:ph type="title"/>
          </p:nvPr>
        </p:nvSpPr>
        <p:spPr>
          <a:xfrm>
            <a:off x="988541" y="2254379"/>
            <a:ext cx="10416745" cy="1511300"/>
          </a:xfrm>
        </p:spPr>
        <p:txBody>
          <a:bodyPr>
            <a:noAutofit/>
          </a:bodyPr>
          <a:lstStyle/>
          <a:p>
            <a:r>
              <a:rPr lang="en-US" dirty="0">
                <a:solidFill>
                  <a:srgbClr val="FFFFFF"/>
                </a:solidFill>
              </a:rPr>
              <a:t>2020 Year of the Nurse: </a:t>
            </a:r>
            <a:br>
              <a:rPr lang="en-US" dirty="0">
                <a:solidFill>
                  <a:srgbClr val="FFFFFF"/>
                </a:solidFill>
              </a:rPr>
            </a:br>
            <a:r>
              <a:rPr lang="en-US" dirty="0">
                <a:solidFill>
                  <a:srgbClr val="FFFFFF"/>
                </a:solidFill>
              </a:rPr>
              <a:t>Celebration of Heroism, Resilience and Healing</a:t>
            </a:r>
          </a:p>
        </p:txBody>
      </p:sp>
      <p:sp>
        <p:nvSpPr>
          <p:cNvPr id="88" name="Content Placeholder 2">
            <a:extLst>
              <a:ext uri="{FF2B5EF4-FFF2-40B4-BE49-F238E27FC236}">
                <a16:creationId xmlns:a16="http://schemas.microsoft.com/office/drawing/2014/main" id="{FD5B9549-9F04-9844-8484-9DB8D2DBD67E}"/>
              </a:ext>
            </a:extLst>
          </p:cNvPr>
          <p:cNvSpPr>
            <a:spLocks noGrp="1"/>
          </p:cNvSpPr>
          <p:nvPr>
            <p:ph idx="1"/>
          </p:nvPr>
        </p:nvSpPr>
        <p:spPr>
          <a:xfrm>
            <a:off x="368734" y="4329670"/>
            <a:ext cx="9694414" cy="2211860"/>
          </a:xfrm>
        </p:spPr>
        <p:txBody>
          <a:bodyPr>
            <a:normAutofit/>
          </a:bodyPr>
          <a:lstStyle/>
          <a:p>
            <a:pPr marL="114300" indent="0">
              <a:buNone/>
            </a:pPr>
            <a:r>
              <a:rPr lang="en-US" sz="2000" dirty="0">
                <a:solidFill>
                  <a:srgbClr val="FFFFFF"/>
                </a:solidFill>
              </a:rPr>
              <a:t>Thursday, October 29, 2020 </a:t>
            </a:r>
          </a:p>
          <a:p>
            <a:pPr marL="114300" indent="0">
              <a:buNone/>
            </a:pPr>
            <a:r>
              <a:rPr lang="en-US" sz="2000" dirty="0">
                <a:solidFill>
                  <a:srgbClr val="FFFFFF"/>
                </a:solidFill>
              </a:rPr>
              <a:t>Harold Cruz Sarmiento, AGPCNP-BC, MSN, AAHIVS, HIV PCP, CCRN-CMC, CMSRN</a:t>
            </a:r>
            <a:br>
              <a:rPr lang="en-US" sz="2000" dirty="0">
                <a:solidFill>
                  <a:srgbClr val="FFFFFF"/>
                </a:solidFill>
              </a:rPr>
            </a:br>
            <a:r>
              <a:rPr lang="en-US" sz="2000" dirty="0">
                <a:solidFill>
                  <a:srgbClr val="FFFFFF"/>
                </a:solidFill>
              </a:rPr>
              <a:t>Infectious Disease Nurse Practitioner</a:t>
            </a:r>
          </a:p>
          <a:p>
            <a:pPr marL="114300" indent="0">
              <a:buNone/>
            </a:pPr>
            <a:r>
              <a:rPr lang="en-US" sz="2000" dirty="0">
                <a:solidFill>
                  <a:srgbClr val="FFFFFF"/>
                </a:solidFill>
              </a:rPr>
              <a:t>Doctor of Nursing Practice Student</a:t>
            </a:r>
          </a:p>
          <a:p>
            <a:pPr marL="114300" indent="0">
              <a:buNone/>
            </a:pPr>
            <a:r>
              <a:rPr lang="en-US" sz="2000" dirty="0">
                <a:solidFill>
                  <a:srgbClr val="FFFFFF"/>
                </a:solidFill>
              </a:rPr>
              <a:t>University of California, Los Angeles</a:t>
            </a:r>
          </a:p>
          <a:p>
            <a:pPr marL="0" indent="0">
              <a:buNone/>
            </a:pPr>
            <a:endParaRPr lang="en-US" dirty="0">
              <a:solidFill>
                <a:srgbClr val="FFFFFF"/>
              </a:solidFill>
            </a:endParaRPr>
          </a:p>
        </p:txBody>
      </p:sp>
      <p:pic>
        <p:nvPicPr>
          <p:cNvPr id="5" name="Picture 4" descr="Logo, company name&#10;&#10;Description automatically generated">
            <a:extLst>
              <a:ext uri="{FF2B5EF4-FFF2-40B4-BE49-F238E27FC236}">
                <a16:creationId xmlns:a16="http://schemas.microsoft.com/office/drawing/2014/main" id="{6B0593DD-96D7-0741-9844-05A700E996B5}"/>
              </a:ext>
            </a:extLst>
          </p:cNvPr>
          <p:cNvPicPr>
            <a:picLocks noChangeAspect="1"/>
          </p:cNvPicPr>
          <p:nvPr/>
        </p:nvPicPr>
        <p:blipFill>
          <a:blip r:embed="rId2"/>
          <a:stretch>
            <a:fillRect/>
          </a:stretch>
        </p:blipFill>
        <p:spPr>
          <a:xfrm>
            <a:off x="9902284" y="251408"/>
            <a:ext cx="1926631" cy="1355719"/>
          </a:xfrm>
          <a:prstGeom prst="rect">
            <a:avLst/>
          </a:prstGeom>
        </p:spPr>
      </p:pic>
      <p:pic>
        <p:nvPicPr>
          <p:cNvPr id="7" name="Picture 6" descr="Logo&#10;&#10;Description automatically generated">
            <a:extLst>
              <a:ext uri="{FF2B5EF4-FFF2-40B4-BE49-F238E27FC236}">
                <a16:creationId xmlns:a16="http://schemas.microsoft.com/office/drawing/2014/main" id="{CA0B6C73-AFC8-5444-AA2A-92AD9E4356CA}"/>
              </a:ext>
            </a:extLst>
          </p:cNvPr>
          <p:cNvPicPr>
            <a:picLocks noChangeAspect="1"/>
          </p:cNvPicPr>
          <p:nvPr/>
        </p:nvPicPr>
        <p:blipFill>
          <a:blip r:embed="rId3"/>
          <a:stretch>
            <a:fillRect/>
          </a:stretch>
        </p:blipFill>
        <p:spPr>
          <a:xfrm>
            <a:off x="448733" y="251408"/>
            <a:ext cx="1549400" cy="1511300"/>
          </a:xfrm>
          <a:prstGeom prst="rect">
            <a:avLst/>
          </a:prstGeom>
        </p:spPr>
      </p:pic>
    </p:spTree>
    <p:extLst>
      <p:ext uri="{BB962C8B-B14F-4D97-AF65-F5344CB8AC3E}">
        <p14:creationId xmlns:p14="http://schemas.microsoft.com/office/powerpoint/2010/main" val="291805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group of people posing for the camera&#10;&#10;Description automatically generated">
            <a:extLst>
              <a:ext uri="{FF2B5EF4-FFF2-40B4-BE49-F238E27FC236}">
                <a16:creationId xmlns:a16="http://schemas.microsoft.com/office/drawing/2014/main" id="{4B5BAD24-195C-3345-BF94-CCD86137BDA8}"/>
              </a:ext>
            </a:extLst>
          </p:cNvPr>
          <p:cNvPicPr>
            <a:picLocks noGrp="1" noChangeAspect="1"/>
          </p:cNvPicPr>
          <p:nvPr>
            <p:ph idx="1"/>
          </p:nvPr>
        </p:nvPicPr>
        <p:blipFill>
          <a:blip r:embed="rId2"/>
          <a:stretch>
            <a:fillRect/>
          </a:stretch>
        </p:blipFill>
        <p:spPr>
          <a:xfrm>
            <a:off x="5851950" y="2052797"/>
            <a:ext cx="3066034" cy="2190308"/>
          </a:xfrm>
        </p:spPr>
      </p:pic>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group of people posing for a photo&#10;&#10;Description automatically generated">
            <a:extLst>
              <a:ext uri="{FF2B5EF4-FFF2-40B4-BE49-F238E27FC236}">
                <a16:creationId xmlns:a16="http://schemas.microsoft.com/office/drawing/2014/main" id="{03E2FFC0-2BEB-3049-BB05-95C2333A4AE4}"/>
              </a:ext>
            </a:extLst>
          </p:cNvPr>
          <p:cNvPicPr>
            <a:picLocks noChangeAspect="1"/>
          </p:cNvPicPr>
          <p:nvPr/>
        </p:nvPicPr>
        <p:blipFill>
          <a:blip r:embed="rId3"/>
          <a:stretch>
            <a:fillRect/>
          </a:stretch>
        </p:blipFill>
        <p:spPr>
          <a:xfrm>
            <a:off x="9038250" y="2257368"/>
            <a:ext cx="2505741" cy="1879306"/>
          </a:xfrm>
          <a:prstGeom prst="rect">
            <a:avLst/>
          </a:prstGeom>
        </p:spPr>
      </p:pic>
      <p:pic>
        <p:nvPicPr>
          <p:cNvPr id="11" name="Picture 10" descr="A group of people standing in front of a crowd posing for the camera&#10;&#10;Description automatically generated">
            <a:extLst>
              <a:ext uri="{FF2B5EF4-FFF2-40B4-BE49-F238E27FC236}">
                <a16:creationId xmlns:a16="http://schemas.microsoft.com/office/drawing/2014/main" id="{33F21B2E-924F-3B4D-80B1-A873D8947675}"/>
              </a:ext>
            </a:extLst>
          </p:cNvPr>
          <p:cNvPicPr>
            <a:picLocks noChangeAspect="1"/>
          </p:cNvPicPr>
          <p:nvPr/>
        </p:nvPicPr>
        <p:blipFill>
          <a:blip r:embed="rId4"/>
          <a:stretch>
            <a:fillRect/>
          </a:stretch>
        </p:blipFill>
        <p:spPr>
          <a:xfrm>
            <a:off x="8812120" y="4341245"/>
            <a:ext cx="2808465" cy="2106350"/>
          </a:xfrm>
          <a:prstGeom prst="rect">
            <a:avLst/>
          </a:prstGeom>
        </p:spPr>
      </p:pic>
      <p:pic>
        <p:nvPicPr>
          <p:cNvPr id="14" name="Picture 13" descr="A picture containing people, young, group, riding&#10;&#10;Description automatically generated">
            <a:extLst>
              <a:ext uri="{FF2B5EF4-FFF2-40B4-BE49-F238E27FC236}">
                <a16:creationId xmlns:a16="http://schemas.microsoft.com/office/drawing/2014/main" id="{D6B696B1-8FA5-7746-9FAA-066489CB2193}"/>
              </a:ext>
            </a:extLst>
          </p:cNvPr>
          <p:cNvPicPr>
            <a:picLocks noChangeAspect="1"/>
          </p:cNvPicPr>
          <p:nvPr/>
        </p:nvPicPr>
        <p:blipFill>
          <a:blip r:embed="rId5"/>
          <a:stretch>
            <a:fillRect/>
          </a:stretch>
        </p:blipFill>
        <p:spPr>
          <a:xfrm>
            <a:off x="9409372" y="369225"/>
            <a:ext cx="1683572" cy="1683572"/>
          </a:xfrm>
          <a:prstGeom prst="rect">
            <a:avLst/>
          </a:prstGeom>
        </p:spPr>
      </p:pic>
      <p:pic>
        <p:nvPicPr>
          <p:cNvPr id="16" name="Picture 15" descr="A book shelf filled with books&#10;&#10;Description automatically generated">
            <a:extLst>
              <a:ext uri="{FF2B5EF4-FFF2-40B4-BE49-F238E27FC236}">
                <a16:creationId xmlns:a16="http://schemas.microsoft.com/office/drawing/2014/main" id="{8C36B079-7FC5-E444-ADCA-F3DAF608C872}"/>
              </a:ext>
            </a:extLst>
          </p:cNvPr>
          <p:cNvPicPr>
            <a:picLocks noChangeAspect="1"/>
          </p:cNvPicPr>
          <p:nvPr/>
        </p:nvPicPr>
        <p:blipFill>
          <a:blip r:embed="rId6"/>
          <a:stretch>
            <a:fillRect/>
          </a:stretch>
        </p:blipFill>
        <p:spPr>
          <a:xfrm>
            <a:off x="4064331" y="901312"/>
            <a:ext cx="1436123" cy="1683572"/>
          </a:xfrm>
          <a:prstGeom prst="rect">
            <a:avLst/>
          </a:prstGeom>
        </p:spPr>
      </p:pic>
      <p:pic>
        <p:nvPicPr>
          <p:cNvPr id="18" name="Picture 17" descr="A group of people posing for a photo&#10;&#10;Description automatically generated">
            <a:extLst>
              <a:ext uri="{FF2B5EF4-FFF2-40B4-BE49-F238E27FC236}">
                <a16:creationId xmlns:a16="http://schemas.microsoft.com/office/drawing/2014/main" id="{F7114B23-5AFF-8042-9F70-E2DF975D5740}"/>
              </a:ext>
            </a:extLst>
          </p:cNvPr>
          <p:cNvPicPr>
            <a:picLocks noChangeAspect="1"/>
          </p:cNvPicPr>
          <p:nvPr/>
        </p:nvPicPr>
        <p:blipFill>
          <a:blip r:embed="rId7"/>
          <a:stretch>
            <a:fillRect/>
          </a:stretch>
        </p:blipFill>
        <p:spPr>
          <a:xfrm>
            <a:off x="553470" y="660188"/>
            <a:ext cx="3182285" cy="2386713"/>
          </a:xfrm>
          <a:prstGeom prst="rect">
            <a:avLst/>
          </a:prstGeom>
        </p:spPr>
      </p:pic>
      <p:pic>
        <p:nvPicPr>
          <p:cNvPr id="20" name="Picture 19" descr="A group of people posing for a photo&#10;&#10;Description automatically generated">
            <a:extLst>
              <a:ext uri="{FF2B5EF4-FFF2-40B4-BE49-F238E27FC236}">
                <a16:creationId xmlns:a16="http://schemas.microsoft.com/office/drawing/2014/main" id="{88FD11D6-E96A-6946-A128-A63BD3516478}"/>
              </a:ext>
            </a:extLst>
          </p:cNvPr>
          <p:cNvPicPr>
            <a:picLocks noChangeAspect="1"/>
          </p:cNvPicPr>
          <p:nvPr/>
        </p:nvPicPr>
        <p:blipFill>
          <a:blip r:embed="rId8"/>
          <a:stretch>
            <a:fillRect/>
          </a:stretch>
        </p:blipFill>
        <p:spPr>
          <a:xfrm>
            <a:off x="5874870" y="429576"/>
            <a:ext cx="2808466" cy="1683572"/>
          </a:xfrm>
          <a:prstGeom prst="rect">
            <a:avLst/>
          </a:prstGeom>
        </p:spPr>
      </p:pic>
      <p:pic>
        <p:nvPicPr>
          <p:cNvPr id="26" name="Picture 25" descr="A group of people wearing sunglasses posing for the camera&#10;&#10;Description automatically generated">
            <a:extLst>
              <a:ext uri="{FF2B5EF4-FFF2-40B4-BE49-F238E27FC236}">
                <a16:creationId xmlns:a16="http://schemas.microsoft.com/office/drawing/2014/main" id="{59DA7BAA-F9E5-3046-BAA9-9C8A7A9B3784}"/>
              </a:ext>
            </a:extLst>
          </p:cNvPr>
          <p:cNvPicPr>
            <a:picLocks noChangeAspect="1"/>
          </p:cNvPicPr>
          <p:nvPr/>
        </p:nvPicPr>
        <p:blipFill>
          <a:blip r:embed="rId9"/>
          <a:stretch>
            <a:fillRect/>
          </a:stretch>
        </p:blipFill>
        <p:spPr>
          <a:xfrm>
            <a:off x="3015049" y="3335068"/>
            <a:ext cx="3066034" cy="2299526"/>
          </a:xfrm>
          <a:prstGeom prst="rect">
            <a:avLst/>
          </a:prstGeom>
        </p:spPr>
      </p:pic>
      <p:pic>
        <p:nvPicPr>
          <p:cNvPr id="28" name="Picture 27" descr="A group of people posing for the camera&#10;&#10;Description automatically generated">
            <a:extLst>
              <a:ext uri="{FF2B5EF4-FFF2-40B4-BE49-F238E27FC236}">
                <a16:creationId xmlns:a16="http://schemas.microsoft.com/office/drawing/2014/main" id="{857FCFBD-B315-4843-85C5-F254D4D070DE}"/>
              </a:ext>
            </a:extLst>
          </p:cNvPr>
          <p:cNvPicPr>
            <a:picLocks noChangeAspect="1"/>
          </p:cNvPicPr>
          <p:nvPr/>
        </p:nvPicPr>
        <p:blipFill>
          <a:blip r:embed="rId10"/>
          <a:stretch>
            <a:fillRect/>
          </a:stretch>
        </p:blipFill>
        <p:spPr>
          <a:xfrm>
            <a:off x="795147" y="3472139"/>
            <a:ext cx="2072835" cy="2763780"/>
          </a:xfrm>
          <a:prstGeom prst="rect">
            <a:avLst/>
          </a:prstGeom>
        </p:spPr>
      </p:pic>
      <p:pic>
        <p:nvPicPr>
          <p:cNvPr id="30" name="Picture 29" descr="A plate of food on a table&#10;&#10;Description automatically generated">
            <a:extLst>
              <a:ext uri="{FF2B5EF4-FFF2-40B4-BE49-F238E27FC236}">
                <a16:creationId xmlns:a16="http://schemas.microsoft.com/office/drawing/2014/main" id="{B5E89B34-13C2-574A-BE63-9934B47B6FCF}"/>
              </a:ext>
            </a:extLst>
          </p:cNvPr>
          <p:cNvPicPr>
            <a:picLocks noChangeAspect="1"/>
          </p:cNvPicPr>
          <p:nvPr/>
        </p:nvPicPr>
        <p:blipFill>
          <a:blip r:embed="rId11"/>
          <a:stretch>
            <a:fillRect/>
          </a:stretch>
        </p:blipFill>
        <p:spPr>
          <a:xfrm>
            <a:off x="6493901" y="4303171"/>
            <a:ext cx="1848203" cy="2106351"/>
          </a:xfrm>
          <a:prstGeom prst="rect">
            <a:avLst/>
          </a:prstGeom>
        </p:spPr>
      </p:pic>
    </p:spTree>
    <p:extLst>
      <p:ext uri="{BB962C8B-B14F-4D97-AF65-F5344CB8AC3E}">
        <p14:creationId xmlns:p14="http://schemas.microsoft.com/office/powerpoint/2010/main" val="194016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866A41-E2E0-3440-B1ED-062C6DB1088A}"/>
              </a:ext>
            </a:extLst>
          </p:cNvPr>
          <p:cNvSpPr>
            <a:spLocks noGrp="1"/>
          </p:cNvSpPr>
          <p:nvPr>
            <p:ph type="title"/>
          </p:nvPr>
        </p:nvSpPr>
        <p:spPr>
          <a:xfrm>
            <a:off x="1333502" y="609600"/>
            <a:ext cx="8596668" cy="651933"/>
          </a:xfrm>
        </p:spPr>
        <p:txBody>
          <a:bodyPr>
            <a:normAutofit/>
          </a:bodyPr>
          <a:lstStyle/>
          <a:p>
            <a:r>
              <a:rPr lang="en-US" b="1" dirty="0"/>
              <a:t>Are We Heroes?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D9464AE-6BBF-DD4A-A9DE-CEB200CEF973}"/>
              </a:ext>
            </a:extLst>
          </p:cNvPr>
          <p:cNvSpPr>
            <a:spLocks noGrp="1"/>
          </p:cNvSpPr>
          <p:nvPr>
            <p:ph idx="1"/>
          </p:nvPr>
        </p:nvSpPr>
        <p:spPr>
          <a:xfrm>
            <a:off x="1155032" y="1383633"/>
            <a:ext cx="9619360" cy="4644188"/>
          </a:xfrm>
        </p:spPr>
        <p:txBody>
          <a:bodyPr>
            <a:normAutofit lnSpcReduction="10000"/>
          </a:bodyPr>
          <a:lstStyle/>
          <a:p>
            <a:pPr>
              <a:buFont typeface="Wingdings" pitchFamily="2" charset="2"/>
              <a:buChar char="Ø"/>
            </a:pPr>
            <a:r>
              <a:rPr lang="en-US" b="1" dirty="0"/>
              <a:t>Nurse Ranked Most Honest Profession 19 years in a row</a:t>
            </a:r>
            <a:r>
              <a:rPr lang="en-US" dirty="0"/>
              <a:t>*</a:t>
            </a:r>
          </a:p>
          <a:p>
            <a:pPr marL="0" indent="0">
              <a:buNone/>
            </a:pPr>
            <a:endParaRPr lang="en-US" dirty="0"/>
          </a:p>
          <a:p>
            <a:pPr>
              <a:buFont typeface="Wingdings" pitchFamily="2" charset="2"/>
              <a:buChar char="Ø"/>
            </a:pPr>
            <a:r>
              <a:rPr lang="en-US" dirty="0"/>
              <a:t>Isn’t it ironic that when we were supposed to celebrate this </a:t>
            </a:r>
            <a:r>
              <a:rPr lang="en-US" b="1" dirty="0"/>
              <a:t>Year of the</a:t>
            </a:r>
          </a:p>
          <a:p>
            <a:pPr marL="0" indent="0">
              <a:buNone/>
            </a:pPr>
            <a:r>
              <a:rPr lang="en-US" b="1" dirty="0"/>
              <a:t>	Nurse </a:t>
            </a:r>
            <a:r>
              <a:rPr lang="en-US" dirty="0"/>
              <a:t>in Jubilation- we the NURSES have been sent to the ultimate test of 	our 	profession, that is being in the frontlines unequipped with the basic tools of the 	trade. Just like soldiers in the frontlines equipped inferiorly, we delivered our usual 	day-to-day providing care.</a:t>
            </a:r>
          </a:p>
          <a:p>
            <a:pPr marL="0" indent="0">
              <a:buNone/>
            </a:pPr>
            <a:endParaRPr lang="en-US" dirty="0"/>
          </a:p>
          <a:p>
            <a:pPr>
              <a:buFont typeface="Wingdings" panose="05000000000000000000" pitchFamily="2" charset="2"/>
              <a:buChar char="Ø"/>
            </a:pPr>
            <a:r>
              <a:rPr lang="en-US" dirty="0" err="1"/>
              <a:t>Nurses’s</a:t>
            </a:r>
            <a:r>
              <a:rPr lang="en-US" dirty="0"/>
              <a:t> experiences during COVID-19 visibly documented on news and social media, have raised public awareness of what we do daily. Such awareness has resulted public labelling of </a:t>
            </a:r>
            <a:r>
              <a:rPr lang="en-US" b="1" dirty="0"/>
              <a:t>nurses as heroes. </a:t>
            </a:r>
          </a:p>
          <a:p>
            <a:pPr>
              <a:buFont typeface="Wingdings" panose="05000000000000000000" pitchFamily="2" charset="2"/>
              <a:buChar char="Ø"/>
            </a:pPr>
            <a:endParaRPr lang="en-US" b="1" dirty="0"/>
          </a:p>
          <a:p>
            <a:pPr>
              <a:buFont typeface="Wingdings" panose="05000000000000000000" pitchFamily="2" charset="2"/>
              <a:buChar char="Ø"/>
            </a:pPr>
            <a:r>
              <a:rPr lang="en-US" dirty="0"/>
              <a:t>Public recognizes nurses for our </a:t>
            </a:r>
            <a:r>
              <a:rPr lang="en-US" b="1" dirty="0"/>
              <a:t>courage, bravery, commitment, knowledge, resilience, advocacy and persistence in the face of incredible adversity. </a:t>
            </a:r>
          </a:p>
          <a:p>
            <a:pPr marL="0" indent="0">
              <a:buNone/>
            </a:pPr>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8793F303-EDE1-2848-A834-556BE08BCA82}"/>
              </a:ext>
            </a:extLst>
          </p:cNvPr>
          <p:cNvSpPr txBox="1"/>
          <p:nvPr/>
        </p:nvSpPr>
        <p:spPr>
          <a:xfrm>
            <a:off x="1333502" y="6149921"/>
            <a:ext cx="1630575" cy="338554"/>
          </a:xfrm>
          <a:prstGeom prst="rect">
            <a:avLst/>
          </a:prstGeom>
          <a:noFill/>
        </p:spPr>
        <p:txBody>
          <a:bodyPr wrap="none" rtlCol="0">
            <a:spAutoFit/>
          </a:bodyPr>
          <a:lstStyle/>
          <a:p>
            <a:r>
              <a:rPr lang="en-US" sz="1600" dirty="0"/>
              <a:t>*Galluppoll2019</a:t>
            </a:r>
          </a:p>
        </p:txBody>
      </p:sp>
    </p:spTree>
    <p:extLst>
      <p:ext uri="{BB962C8B-B14F-4D97-AF65-F5344CB8AC3E}">
        <p14:creationId xmlns:p14="http://schemas.microsoft.com/office/powerpoint/2010/main" val="3368926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4B683-214F-604E-ACE6-26CCA3BC6372}"/>
              </a:ext>
            </a:extLst>
          </p:cNvPr>
          <p:cNvSpPr>
            <a:spLocks noGrp="1"/>
          </p:cNvSpPr>
          <p:nvPr>
            <p:ph type="title"/>
          </p:nvPr>
        </p:nvSpPr>
        <p:spPr>
          <a:xfrm>
            <a:off x="1342127" y="500332"/>
            <a:ext cx="3669820" cy="722540"/>
          </a:xfrm>
        </p:spPr>
        <p:txBody>
          <a:bodyPr>
            <a:noAutofit/>
          </a:bodyPr>
          <a:lstStyle/>
          <a:p>
            <a:r>
              <a:rPr lang="en-US" b="1" dirty="0"/>
              <a:t>Relief in Sight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0F9133-8181-A543-9BE8-74A457250175}"/>
              </a:ext>
            </a:extLst>
          </p:cNvPr>
          <p:cNvSpPr>
            <a:spLocks noGrp="1"/>
          </p:cNvSpPr>
          <p:nvPr>
            <p:ph idx="1"/>
          </p:nvPr>
        </p:nvSpPr>
        <p:spPr>
          <a:xfrm>
            <a:off x="711201" y="1222872"/>
            <a:ext cx="10789634" cy="5203807"/>
          </a:xfrm>
        </p:spPr>
        <p:txBody>
          <a:bodyPr>
            <a:normAutofit fontScale="92500" lnSpcReduction="10000"/>
          </a:bodyPr>
          <a:lstStyle/>
          <a:p>
            <a:pPr marL="0" indent="0">
              <a:buNone/>
            </a:pPr>
            <a:r>
              <a:rPr lang="en-US" sz="1900" b="1" dirty="0"/>
              <a:t>COVID-19 Specific Management - based on NIH and IDSA</a:t>
            </a:r>
          </a:p>
          <a:p>
            <a:pPr marL="0" indent="0">
              <a:buNone/>
            </a:pPr>
            <a:r>
              <a:rPr lang="en-US" sz="1900" b="1" dirty="0"/>
              <a:t>THERAPIES, ANTIVIRALS &amp; IMMUNOMODULATORS </a:t>
            </a:r>
          </a:p>
          <a:p>
            <a:pPr marL="0" indent="0">
              <a:buNone/>
            </a:pPr>
            <a:endParaRPr lang="en-US" sz="2800" dirty="0"/>
          </a:p>
          <a:p>
            <a:pPr>
              <a:buFont typeface="Wingdings" pitchFamily="2" charset="2"/>
              <a:buChar char="Ø"/>
            </a:pPr>
            <a:r>
              <a:rPr lang="en-US" sz="1700" b="1" u="sng" dirty="0"/>
              <a:t>Hydroxychloroquine</a:t>
            </a:r>
            <a:r>
              <a:rPr lang="en-US" sz="1700" b="1" dirty="0"/>
              <a:t> (Plaquenil</a:t>
            </a:r>
            <a:r>
              <a:rPr lang="en-US" sz="1700" dirty="0"/>
              <a:t>)</a:t>
            </a:r>
          </a:p>
          <a:p>
            <a:pPr>
              <a:buFont typeface="Arial" panose="020B0604020202020204" pitchFamily="34" charset="0"/>
              <a:buChar char="•"/>
            </a:pPr>
            <a:r>
              <a:rPr lang="en-US" sz="1700" dirty="0"/>
              <a:t>Multiple actions, prevents binding to ACE2, presents transport in endosome</a:t>
            </a:r>
          </a:p>
          <a:p>
            <a:pPr>
              <a:buFont typeface="Arial" panose="020B0604020202020204" pitchFamily="34" charset="0"/>
              <a:buChar char="•"/>
            </a:pPr>
            <a:r>
              <a:rPr lang="en-US" sz="1700" dirty="0"/>
              <a:t>400 mg po BID for 2 doses, then 400 mg daily for a total of 5 days</a:t>
            </a:r>
          </a:p>
          <a:p>
            <a:pPr>
              <a:buFont typeface="Arial" panose="020B0604020202020204" pitchFamily="34" charset="0"/>
              <a:buChar char="•"/>
            </a:pPr>
            <a:r>
              <a:rPr lang="en-US" sz="1700" dirty="0"/>
              <a:t>Key toxicity - QTc prolongation, check EKG</a:t>
            </a:r>
          </a:p>
          <a:p>
            <a:pPr marL="0" indent="0">
              <a:buNone/>
            </a:pPr>
            <a:r>
              <a:rPr lang="en-US" sz="1300" dirty="0"/>
              <a:t>* No longer recommended outside context of RCT. A NEJM randomized trial showed that hydroxychloroquine did not prevent illness compatible with Covid-19 or confirmed infection when used as postexposure prophylaxis within 4 days after high-risk or moderate-risk exposure to COVID-19 (Boulware et al).  No difference in 28 days mortality, associated with increased hospital stay, progression to intubation/death. Stopped early due to lack o benefit</a:t>
            </a:r>
            <a:r>
              <a:rPr lang="en-US" dirty="0"/>
              <a:t>.</a:t>
            </a:r>
          </a:p>
          <a:p>
            <a:pPr marL="0" indent="0">
              <a:buNone/>
            </a:pPr>
            <a:endParaRPr lang="en-US" sz="2000" dirty="0"/>
          </a:p>
          <a:p>
            <a:pPr>
              <a:buFont typeface="Wingdings" pitchFamily="2" charset="2"/>
              <a:buChar char="Ø"/>
            </a:pPr>
            <a:r>
              <a:rPr lang="en-US" sz="1700" b="1" u="sng" dirty="0"/>
              <a:t>Azithromycin</a:t>
            </a:r>
          </a:p>
          <a:p>
            <a:pPr lvl="0">
              <a:buFont typeface="Arial" panose="020B0604020202020204" pitchFamily="34" charset="0"/>
              <a:buChar char="•"/>
            </a:pPr>
            <a:r>
              <a:rPr lang="en-US" sz="1700" dirty="0"/>
              <a:t>Azithromycin is being studied but current results have shown no clear clinical benefit for the treatment of COVID-19.</a:t>
            </a:r>
          </a:p>
          <a:p>
            <a:pPr marL="0" lvl="0" indent="0">
              <a:buNone/>
            </a:pPr>
            <a:r>
              <a:rPr lang="en-US" sz="1300" dirty="0"/>
              <a:t>*The [NIH] Panel </a:t>
            </a:r>
            <a:r>
              <a:rPr lang="en-US" sz="1300" b="1" dirty="0"/>
              <a:t>recommends against</a:t>
            </a:r>
            <a:r>
              <a:rPr lang="en-US" sz="1300" dirty="0"/>
              <a:t> the use of </a:t>
            </a:r>
            <a:r>
              <a:rPr lang="en-US" sz="1300" b="1" dirty="0"/>
              <a:t>hydroxychloroquine plus azithromycin</a:t>
            </a:r>
            <a:r>
              <a:rPr lang="en-US" sz="1300" dirty="0"/>
              <a:t> for the treatment of COVID-19, except in the context of a clinical trial </a:t>
            </a:r>
            <a:r>
              <a:rPr lang="en-US" sz="1300" b="1" dirty="0"/>
              <a:t>(AIII)</a:t>
            </a:r>
            <a:r>
              <a:rPr lang="en-US" sz="1300" dirty="0"/>
              <a:t>.</a:t>
            </a:r>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9957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0F9133-8181-A543-9BE8-74A457250175}"/>
              </a:ext>
            </a:extLst>
          </p:cNvPr>
          <p:cNvSpPr>
            <a:spLocks noGrp="1"/>
          </p:cNvSpPr>
          <p:nvPr>
            <p:ph idx="1"/>
          </p:nvPr>
        </p:nvSpPr>
        <p:spPr>
          <a:xfrm>
            <a:off x="842597" y="561861"/>
            <a:ext cx="10658237" cy="5871990"/>
          </a:xfrm>
        </p:spPr>
        <p:txBody>
          <a:bodyPr>
            <a:normAutofit fontScale="85000" lnSpcReduction="20000"/>
          </a:bodyPr>
          <a:lstStyle/>
          <a:p>
            <a:pPr>
              <a:buFont typeface="Wingdings" pitchFamily="2" charset="2"/>
              <a:buChar char="Ø"/>
            </a:pPr>
            <a:r>
              <a:rPr lang="en-US" sz="1900" b="1" u="sng" dirty="0"/>
              <a:t>Corticosteroids</a:t>
            </a:r>
            <a:r>
              <a:rPr lang="en-US" sz="1900" dirty="0"/>
              <a:t>  - Dexamethasone (Decadron)</a:t>
            </a:r>
          </a:p>
          <a:p>
            <a:pPr>
              <a:buFont typeface="Arial" panose="020B0604020202020204" pitchFamily="34" charset="0"/>
              <a:buChar char="•"/>
            </a:pPr>
            <a:r>
              <a:rPr lang="en-US" sz="1900" dirty="0"/>
              <a:t>Decrease inflammation in the early stage of ARDS, if given early may decrease ICU length of stay and decrease number of days of mechanical ventilation. </a:t>
            </a:r>
          </a:p>
          <a:p>
            <a:pPr>
              <a:buFont typeface="Arial" panose="020B0604020202020204" pitchFamily="34" charset="0"/>
              <a:buChar char="•"/>
            </a:pPr>
            <a:r>
              <a:rPr lang="en-US" sz="1900" dirty="0"/>
              <a:t>Rx for hospitalized patients requiring supplemental O2 or mech vent, avoid for mild or moderate disease</a:t>
            </a:r>
          </a:p>
          <a:p>
            <a:pPr>
              <a:buFont typeface="Arial" panose="020B0604020202020204" pitchFamily="34" charset="0"/>
              <a:buChar char="•"/>
            </a:pPr>
            <a:r>
              <a:rPr lang="en-US" sz="1900" dirty="0"/>
              <a:t>6 mg po/IV once daily for up to 10 days</a:t>
            </a:r>
          </a:p>
          <a:p>
            <a:pPr>
              <a:buFont typeface="Arial" panose="020B0604020202020204" pitchFamily="34" charset="0"/>
              <a:buChar char="•"/>
            </a:pPr>
            <a:r>
              <a:rPr lang="en-US" sz="1900" dirty="0"/>
              <a:t>Monitor for hyperglycemia and reactivation of latent infections &amp; viruses- check for latent TB, HBV, HSV, CMV and VZV</a:t>
            </a:r>
          </a:p>
          <a:p>
            <a:pPr marL="0" indent="0">
              <a:buNone/>
            </a:pPr>
            <a:r>
              <a:rPr lang="en-US" sz="1400" dirty="0"/>
              <a:t>*On the basis of the preliminary report from the RECOVERY Trial (UK)</a:t>
            </a:r>
          </a:p>
          <a:p>
            <a:pPr marL="0" indent="0">
              <a:buNone/>
            </a:pPr>
            <a:endParaRPr lang="en-US" dirty="0"/>
          </a:p>
          <a:p>
            <a:pPr>
              <a:buFont typeface="Wingdings" pitchFamily="2" charset="2"/>
              <a:buChar char="Ø"/>
            </a:pPr>
            <a:r>
              <a:rPr lang="en-US" sz="1900" b="1" u="sng" dirty="0" err="1"/>
              <a:t>Remdesivir</a:t>
            </a:r>
            <a:endParaRPr lang="en-US" sz="1900" b="1" u="sng" dirty="0"/>
          </a:p>
          <a:p>
            <a:pPr>
              <a:buFont typeface="Arial" panose="020B0604020202020204" pitchFamily="34" charset="0"/>
              <a:buChar char="•"/>
            </a:pPr>
            <a:r>
              <a:rPr lang="en-US" sz="1900" dirty="0"/>
              <a:t>Nucleotide prodrug that inhibits RNA-dependent RNA polymerase</a:t>
            </a:r>
          </a:p>
          <a:p>
            <a:pPr>
              <a:buFont typeface="Arial" panose="020B0604020202020204" pitchFamily="34" charset="0"/>
              <a:buChar char="•"/>
            </a:pPr>
            <a:r>
              <a:rPr lang="en-US" sz="1900" dirty="0"/>
              <a:t>Authorized by the FDA for emergency use on May 1, 2020 but limited in supply. </a:t>
            </a:r>
          </a:p>
          <a:p>
            <a:pPr>
              <a:buFont typeface="Arial" panose="020B0604020202020204" pitchFamily="34" charset="0"/>
              <a:buChar char="•"/>
            </a:pPr>
            <a:r>
              <a:rPr lang="en-US" sz="1900" dirty="0"/>
              <a:t>Adults &amp; peds &gt;40 kg NOT requiring mech vent ~ 5 days treatment course </a:t>
            </a:r>
          </a:p>
          <a:p>
            <a:pPr lvl="0">
              <a:buFont typeface="Arial" panose="020B0604020202020204" pitchFamily="34" charset="0"/>
              <a:buChar char="•"/>
            </a:pPr>
            <a:r>
              <a:rPr lang="en-US" sz="1900" dirty="0"/>
              <a:t> 	Day 1 ~ 200 mg IV loading dose, Days 2-5 ~ 200 mg IV</a:t>
            </a:r>
          </a:p>
          <a:p>
            <a:pPr lvl="0">
              <a:buFont typeface="Arial" panose="020B0604020202020204" pitchFamily="34" charset="0"/>
              <a:buChar char="•"/>
            </a:pPr>
            <a:r>
              <a:rPr lang="en-US" sz="1900" dirty="0"/>
              <a:t>Adults a&amp; peds &gt;40 kg requiring mech vent ~ 10 days</a:t>
            </a:r>
          </a:p>
          <a:p>
            <a:pPr lvl="0">
              <a:buFont typeface="Arial" panose="020B0604020202020204" pitchFamily="34" charset="0"/>
              <a:buChar char="•"/>
            </a:pPr>
            <a:r>
              <a:rPr lang="en-US" sz="1900" dirty="0"/>
              <a:t>	Day 1 ~ 200 mg/IV loading dose, Days 2-10 ~ 100 mg IV</a:t>
            </a:r>
          </a:p>
          <a:p>
            <a:pPr>
              <a:buFont typeface="Arial" panose="020B0604020202020204" pitchFamily="34" charset="0"/>
              <a:buChar char="•"/>
            </a:pPr>
            <a:r>
              <a:rPr lang="en-US" sz="1900" dirty="0"/>
              <a:t> Key toxicities – N&amp;V, ALT elevations, caution for eGFR &lt;30</a:t>
            </a:r>
          </a:p>
          <a:p>
            <a:pPr marL="0" lvl="0" indent="0">
              <a:buClr>
                <a:prstClr val="white"/>
              </a:buClr>
              <a:buNone/>
            </a:pPr>
            <a:r>
              <a:rPr lang="en-US" sz="1200" dirty="0">
                <a:solidFill>
                  <a:prstClr val="white"/>
                </a:solidFill>
              </a:rPr>
              <a:t> </a:t>
            </a:r>
            <a:r>
              <a:rPr lang="en-US" sz="1400" dirty="0">
                <a:solidFill>
                  <a:prstClr val="white"/>
                </a:solidFill>
              </a:rPr>
              <a:t>*Given an FDA EUA granted on 5/1/2020 based on preliminary results of randomized placebo controlled trial ACTT-1 published in New England Journal of Medicine, </a:t>
            </a:r>
            <a:r>
              <a:rPr lang="en-US" sz="1400" dirty="0" err="1">
                <a:solidFill>
                  <a:prstClr val="white"/>
                </a:solidFill>
              </a:rPr>
              <a:t>Remdesivi</a:t>
            </a:r>
            <a:endParaRPr lang="en-US" sz="1400" dirty="0">
              <a:solidFill>
                <a:prstClr val="white"/>
              </a:solidFill>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49998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0F9133-8181-A543-9BE8-74A457250175}"/>
              </a:ext>
            </a:extLst>
          </p:cNvPr>
          <p:cNvSpPr>
            <a:spLocks noGrp="1"/>
          </p:cNvSpPr>
          <p:nvPr>
            <p:ph idx="1"/>
          </p:nvPr>
        </p:nvSpPr>
        <p:spPr>
          <a:xfrm>
            <a:off x="842597" y="506777"/>
            <a:ext cx="10658237" cy="5883006"/>
          </a:xfrm>
        </p:spPr>
        <p:txBody>
          <a:bodyPr>
            <a:normAutofit lnSpcReduction="10000"/>
          </a:bodyPr>
          <a:lstStyle/>
          <a:p>
            <a:pPr>
              <a:buFont typeface="Wingdings" panose="05000000000000000000" pitchFamily="2" charset="2"/>
              <a:buChar char="Ø"/>
            </a:pPr>
            <a:r>
              <a:rPr lang="en-US" sz="1400" dirty="0">
                <a:solidFill>
                  <a:prstClr val="white"/>
                </a:solidFill>
              </a:rPr>
              <a:t>*</a:t>
            </a:r>
            <a:r>
              <a:rPr lang="en-US" sz="1600" b="1" u="sng" dirty="0"/>
              <a:t>Convalescent Plasma</a:t>
            </a:r>
            <a:endParaRPr lang="en-US" sz="1600" u="sng" dirty="0"/>
          </a:p>
          <a:p>
            <a:pPr>
              <a:buFont typeface="Arial" panose="020B0604020202020204" pitchFamily="34" charset="0"/>
              <a:buChar char="•"/>
            </a:pPr>
            <a:r>
              <a:rPr lang="en-US" sz="1600" dirty="0"/>
              <a:t>Plasma donated from individuals who have recovered from COVID-19 includes antibodies to SARS-CoV-2,1 and SARS-CoV-2 immune globulin is a concentrated antibody preparation derived from the plasma of people who have recovered from COVID-19. Both products may help suppress the virus and modify the inflammatory response.</a:t>
            </a:r>
          </a:p>
          <a:p>
            <a:pPr>
              <a:buFont typeface="Arial" panose="020B0604020202020204" pitchFamily="34" charset="0"/>
              <a:buChar char="•"/>
            </a:pPr>
            <a:r>
              <a:rPr lang="en-US" sz="1600" dirty="0"/>
              <a:t>Convalescent Plasma is being studied and clinical trials are being done</a:t>
            </a:r>
          </a:p>
          <a:p>
            <a:pPr marL="0" indent="0">
              <a:buNone/>
            </a:pPr>
            <a:r>
              <a:rPr lang="en-US" sz="1200" dirty="0"/>
              <a:t>	* FDA issued a n EUA on August 23, 2020</a:t>
            </a:r>
          </a:p>
          <a:p>
            <a:pPr marL="0" indent="0">
              <a:buNone/>
            </a:pPr>
            <a:endParaRPr lang="en-US" sz="1200" dirty="0"/>
          </a:p>
          <a:p>
            <a:pPr>
              <a:buFont typeface="Wingdings" pitchFamily="2" charset="2"/>
              <a:buChar char="Ø"/>
            </a:pPr>
            <a:endParaRPr lang="en-US" sz="1400" dirty="0"/>
          </a:p>
          <a:p>
            <a:pPr>
              <a:buFont typeface="Wingdings" pitchFamily="2" charset="2"/>
              <a:buChar char="Ø"/>
            </a:pPr>
            <a:r>
              <a:rPr lang="en-US" sz="1400" b="1" u="sng" dirty="0"/>
              <a:t>Tocilizumab (Actemra) and other IL-6 </a:t>
            </a:r>
            <a:r>
              <a:rPr lang="en-US" sz="1400" b="1" u="sng" dirty="0" err="1"/>
              <a:t>inhbitors</a:t>
            </a:r>
            <a:endParaRPr lang="en-US" sz="1400" b="1" u="sng" dirty="0"/>
          </a:p>
          <a:p>
            <a:pPr>
              <a:buFont typeface="Arial" panose="020B0604020202020204" pitchFamily="34" charset="0"/>
              <a:buChar char="•"/>
            </a:pPr>
            <a:r>
              <a:rPr lang="en-US" sz="1400" dirty="0"/>
              <a:t>Monoclonal antibody to IL6 receptor</a:t>
            </a:r>
          </a:p>
          <a:p>
            <a:pPr>
              <a:buFont typeface="Arial" panose="020B0604020202020204" pitchFamily="34" charset="0"/>
              <a:buChar char="•"/>
            </a:pPr>
            <a:r>
              <a:rPr lang="en-US" sz="1400" dirty="0"/>
              <a:t>Recommended dose in adults: </a:t>
            </a:r>
          </a:p>
          <a:p>
            <a:pPr>
              <a:buFont typeface="Arial" panose="020B0604020202020204" pitchFamily="34" charset="0"/>
              <a:buChar char="•"/>
            </a:pPr>
            <a:r>
              <a:rPr lang="en-US" sz="1400" dirty="0"/>
              <a:t>50 – 60 kg: 400 mg single IV infusion</a:t>
            </a:r>
          </a:p>
          <a:p>
            <a:pPr>
              <a:buFont typeface="Arial" panose="020B0604020202020204" pitchFamily="34" charset="0"/>
              <a:buChar char="•"/>
            </a:pPr>
            <a:r>
              <a:rPr lang="en-US" sz="1400" dirty="0"/>
              <a:t>&gt;60-85 kg: 600 mg single IV infusion</a:t>
            </a:r>
          </a:p>
          <a:p>
            <a:pPr>
              <a:buFont typeface="Arial" panose="020B0604020202020204" pitchFamily="34" charset="0"/>
              <a:buChar char="•"/>
            </a:pPr>
            <a:r>
              <a:rPr lang="en-US" sz="1400" dirty="0"/>
              <a:t>&gt;85 kg: 800 mg single IV infusion</a:t>
            </a:r>
          </a:p>
          <a:p>
            <a:pPr marL="0" indent="0">
              <a:buNone/>
            </a:pPr>
            <a:r>
              <a:rPr lang="en-US" sz="1400" dirty="0"/>
              <a:t>	</a:t>
            </a:r>
            <a:r>
              <a:rPr lang="en-US" sz="1200" dirty="0"/>
              <a:t>* Phase 3 RCT, hospitalized </a:t>
            </a:r>
            <a:r>
              <a:rPr lang="en-US" sz="1200" dirty="0" err="1"/>
              <a:t>pt</a:t>
            </a:r>
            <a:r>
              <a:rPr lang="en-US" sz="1200" dirty="0"/>
              <a:t> (COVACTA) – no difference in clinical status, ventilator free days or death by week 4, trends 	towards shorter 	hospital stay. </a:t>
            </a:r>
          </a:p>
          <a:p>
            <a:pPr marL="0" indent="0">
              <a:buNone/>
            </a:pPr>
            <a:r>
              <a:rPr lang="en-US" sz="1200" dirty="0"/>
              <a:t>	*Use of Tocilizumab within clinical trial for severely ill hospitalized pts due preferred due to limited data </a:t>
            </a:r>
            <a:r>
              <a:rPr lang="en-US" sz="1200" dirty="0">
                <a:solidFill>
                  <a:prstClr val="white"/>
                </a:solidFill>
              </a:rPr>
              <a:t> </a:t>
            </a:r>
            <a:r>
              <a:rPr lang="en-US" sz="1400" dirty="0">
                <a:solidFill>
                  <a:prstClr val="white"/>
                </a:solidFill>
              </a:rPr>
              <a:t>New England Journal of Medicine, </a:t>
            </a:r>
            <a:r>
              <a:rPr lang="en-US" sz="1400" dirty="0" err="1">
                <a:solidFill>
                  <a:prstClr val="white"/>
                </a:solidFill>
              </a:rPr>
              <a:t>Remdesivir</a:t>
            </a:r>
            <a:r>
              <a:rPr lang="en-US" sz="1400" dirty="0">
                <a:solidFill>
                  <a:prstClr val="white"/>
                </a:solidFill>
              </a:rPr>
              <a:t> (RDV) may be used for hospitalized adult or pediatric patients with severe COVID-19 disease.</a:t>
            </a:r>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7211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0F9133-8181-A543-9BE8-74A457250175}"/>
              </a:ext>
            </a:extLst>
          </p:cNvPr>
          <p:cNvSpPr>
            <a:spLocks noGrp="1"/>
          </p:cNvSpPr>
          <p:nvPr>
            <p:ph idx="1"/>
          </p:nvPr>
        </p:nvSpPr>
        <p:spPr>
          <a:xfrm>
            <a:off x="842597" y="506777"/>
            <a:ext cx="10658237" cy="5883006"/>
          </a:xfrm>
        </p:spPr>
        <p:txBody>
          <a:bodyPr>
            <a:normAutofit/>
          </a:bodyPr>
          <a:lstStyle/>
          <a:p>
            <a:pPr>
              <a:buFont typeface="Wingdings" panose="05000000000000000000" pitchFamily="2" charset="2"/>
              <a:buChar char="Ø"/>
            </a:pPr>
            <a:endParaRPr lang="en-US" sz="1400" dirty="0">
              <a:solidFill>
                <a:prstClr val="white"/>
              </a:solidFill>
            </a:endParaRPr>
          </a:p>
          <a:p>
            <a:pPr>
              <a:buFont typeface="Wingdings" panose="05000000000000000000" pitchFamily="2" charset="2"/>
              <a:buChar char="Ø"/>
            </a:pPr>
            <a:r>
              <a:rPr lang="en-US" sz="1400" dirty="0">
                <a:solidFill>
                  <a:prstClr val="white"/>
                </a:solidFill>
              </a:rPr>
              <a:t>*</a:t>
            </a:r>
            <a:r>
              <a:rPr lang="en-US" sz="1600" b="1" u="sng" dirty="0">
                <a:solidFill>
                  <a:prstClr val="black">
                    <a:lumMod val="75000"/>
                    <a:lumOff val="25000"/>
                  </a:prstClr>
                </a:solidFill>
              </a:rPr>
              <a:t> Interferons (Alfa, Beta)</a:t>
            </a:r>
          </a:p>
          <a:p>
            <a:pPr lvl="0">
              <a:buClr>
                <a:srgbClr val="4A66AC"/>
              </a:buClr>
              <a:buFont typeface="Arial" panose="020B0604020202020204" pitchFamily="34" charset="0"/>
              <a:buChar char="•"/>
            </a:pPr>
            <a:r>
              <a:rPr lang="en-US" sz="1600" dirty="0">
                <a:solidFill>
                  <a:prstClr val="black">
                    <a:lumMod val="75000"/>
                    <a:lumOff val="25000"/>
                  </a:prstClr>
                </a:solidFill>
              </a:rPr>
              <a:t>Interferons are family of cytokines with antiviral properties</a:t>
            </a:r>
          </a:p>
          <a:p>
            <a:pPr lvl="0">
              <a:buClr>
                <a:srgbClr val="4A66AC"/>
              </a:buClr>
              <a:buFont typeface="Arial" panose="020B0604020202020204" pitchFamily="34" charset="0"/>
              <a:buChar char="•"/>
            </a:pPr>
            <a:r>
              <a:rPr lang="en-US" sz="1600" dirty="0">
                <a:solidFill>
                  <a:prstClr val="black">
                    <a:lumMod val="75000"/>
                    <a:lumOff val="25000"/>
                  </a:prstClr>
                </a:solidFill>
              </a:rPr>
              <a:t>Phase 2 RCT, n=101, inhaled IFN-beta-1a vs placebo for 14d, 79% reduction in progression to intubation or death, pts are twice as likely to recover. </a:t>
            </a:r>
          </a:p>
          <a:p>
            <a:pPr marL="0" lvl="0" indent="0">
              <a:buClr>
                <a:srgbClr val="4A66AC"/>
              </a:buClr>
              <a:buNone/>
            </a:pPr>
            <a:r>
              <a:rPr lang="en-US" sz="1200" dirty="0">
                <a:solidFill>
                  <a:prstClr val="black">
                    <a:lumMod val="75000"/>
                    <a:lumOff val="25000"/>
                  </a:prstClr>
                </a:solidFill>
              </a:rPr>
              <a:t>* NIH recommends against the use of interferon for </a:t>
            </a:r>
            <a:r>
              <a:rPr lang="en-US" sz="1200" dirty="0" err="1">
                <a:solidFill>
                  <a:prstClr val="black">
                    <a:lumMod val="75000"/>
                    <a:lumOff val="25000"/>
                  </a:prstClr>
                </a:solidFill>
              </a:rPr>
              <a:t>tx</a:t>
            </a:r>
            <a:r>
              <a:rPr lang="en-US" sz="1200" dirty="0">
                <a:solidFill>
                  <a:prstClr val="black">
                    <a:lumMod val="75000"/>
                    <a:lumOff val="25000"/>
                  </a:prstClr>
                </a:solidFill>
              </a:rPr>
              <a:t> of covid-19 except in clinical trial. </a:t>
            </a:r>
          </a:p>
          <a:p>
            <a:pPr>
              <a:buFont typeface="Wingdings" pitchFamily="2" charset="2"/>
              <a:buChar char="Ø"/>
            </a:pPr>
            <a:endParaRPr lang="en-US" sz="1400" dirty="0">
              <a:solidFill>
                <a:prstClr val="white"/>
              </a:solidFill>
            </a:endParaRPr>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9197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3440E-1DAE-4D8B-A496-18D25B872B2D}"/>
              </a:ext>
            </a:extLst>
          </p:cNvPr>
          <p:cNvSpPr>
            <a:spLocks noGrp="1"/>
          </p:cNvSpPr>
          <p:nvPr>
            <p:ph type="title"/>
          </p:nvPr>
        </p:nvSpPr>
        <p:spPr>
          <a:xfrm>
            <a:off x="1333502" y="609600"/>
            <a:ext cx="8596668" cy="591879"/>
          </a:xfrm>
        </p:spPr>
        <p:txBody>
          <a:bodyPr>
            <a:noAutofit/>
          </a:bodyPr>
          <a:lstStyle/>
          <a:p>
            <a:r>
              <a:rPr lang="en-US" b="1" dirty="0"/>
              <a:t>COVID-19 Vaccine Trials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5DAA1A1-7A2A-41D7-BED4-D74D7D33C31B}"/>
              </a:ext>
            </a:extLst>
          </p:cNvPr>
          <p:cNvSpPr>
            <a:spLocks noGrp="1"/>
          </p:cNvSpPr>
          <p:nvPr>
            <p:ph idx="1"/>
          </p:nvPr>
        </p:nvSpPr>
        <p:spPr>
          <a:xfrm>
            <a:off x="1333502" y="2160589"/>
            <a:ext cx="8596668" cy="3880773"/>
          </a:xfrm>
        </p:spPr>
        <p:txBody>
          <a:bodyPr>
            <a:normAutofit/>
          </a:bodyPr>
          <a:lstStyle/>
          <a:p>
            <a:pPr marL="0" indent="0">
              <a:buNone/>
            </a:pPr>
            <a:endParaRPr lang="en-US" dirty="0"/>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descr="Table&#10;&#10;Description automatically generated">
            <a:extLst>
              <a:ext uri="{FF2B5EF4-FFF2-40B4-BE49-F238E27FC236}">
                <a16:creationId xmlns:a16="http://schemas.microsoft.com/office/drawing/2014/main" id="{845F1F9E-EB97-3E40-A374-F37FD8FA59DC}"/>
              </a:ext>
            </a:extLst>
          </p:cNvPr>
          <p:cNvPicPr>
            <a:picLocks noChangeAspect="1"/>
          </p:cNvPicPr>
          <p:nvPr/>
        </p:nvPicPr>
        <p:blipFill>
          <a:blip r:embed="rId3"/>
          <a:stretch>
            <a:fillRect/>
          </a:stretch>
        </p:blipFill>
        <p:spPr>
          <a:xfrm>
            <a:off x="1541075" y="1201479"/>
            <a:ext cx="8181521" cy="4959481"/>
          </a:xfrm>
          <a:prstGeom prst="rect">
            <a:avLst/>
          </a:prstGeom>
        </p:spPr>
      </p:pic>
    </p:spTree>
    <p:extLst>
      <p:ext uri="{BB962C8B-B14F-4D97-AF65-F5344CB8AC3E}">
        <p14:creationId xmlns:p14="http://schemas.microsoft.com/office/powerpoint/2010/main" val="81250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3440E-1DAE-4D8B-A496-18D25B872B2D}"/>
              </a:ext>
            </a:extLst>
          </p:cNvPr>
          <p:cNvSpPr>
            <a:spLocks noGrp="1"/>
          </p:cNvSpPr>
          <p:nvPr>
            <p:ph type="title"/>
          </p:nvPr>
        </p:nvSpPr>
        <p:spPr>
          <a:xfrm>
            <a:off x="1333502" y="609600"/>
            <a:ext cx="8596668" cy="591879"/>
          </a:xfrm>
        </p:spPr>
        <p:txBody>
          <a:bodyPr>
            <a:noAutofit/>
          </a:bodyPr>
          <a:lstStyle/>
          <a:p>
            <a:r>
              <a:rPr lang="en-US" b="1" dirty="0"/>
              <a:t>COVID-19 Vaccine Trials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5DAA1A1-7A2A-41D7-BED4-D74D7D33C31B}"/>
              </a:ext>
            </a:extLst>
          </p:cNvPr>
          <p:cNvSpPr>
            <a:spLocks noGrp="1"/>
          </p:cNvSpPr>
          <p:nvPr>
            <p:ph idx="1"/>
          </p:nvPr>
        </p:nvSpPr>
        <p:spPr>
          <a:xfrm>
            <a:off x="1333502" y="2160589"/>
            <a:ext cx="8596668" cy="3880773"/>
          </a:xfrm>
        </p:spPr>
        <p:txBody>
          <a:bodyPr>
            <a:normAutofit/>
          </a:bodyPr>
          <a:lstStyle/>
          <a:p>
            <a:pPr marL="0" indent="0">
              <a:buNone/>
            </a:pPr>
            <a:endParaRPr lang="en-US" dirty="0"/>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descr="Table&#10;&#10;Description automatically generated">
            <a:extLst>
              <a:ext uri="{FF2B5EF4-FFF2-40B4-BE49-F238E27FC236}">
                <a16:creationId xmlns:a16="http://schemas.microsoft.com/office/drawing/2014/main" id="{BBEBD952-5887-0D47-B25F-9B1D214C5FB9}"/>
              </a:ext>
            </a:extLst>
          </p:cNvPr>
          <p:cNvPicPr>
            <a:picLocks noChangeAspect="1"/>
          </p:cNvPicPr>
          <p:nvPr/>
        </p:nvPicPr>
        <p:blipFill>
          <a:blip r:embed="rId3"/>
          <a:stretch>
            <a:fillRect/>
          </a:stretch>
        </p:blipFill>
        <p:spPr>
          <a:xfrm>
            <a:off x="1572765" y="1201479"/>
            <a:ext cx="8118141" cy="4654909"/>
          </a:xfrm>
          <a:prstGeom prst="rect">
            <a:avLst/>
          </a:prstGeom>
        </p:spPr>
      </p:pic>
    </p:spTree>
    <p:extLst>
      <p:ext uri="{BB962C8B-B14F-4D97-AF65-F5344CB8AC3E}">
        <p14:creationId xmlns:p14="http://schemas.microsoft.com/office/powerpoint/2010/main" val="290477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3440E-1DAE-4D8B-A496-18D25B872B2D}"/>
              </a:ext>
            </a:extLst>
          </p:cNvPr>
          <p:cNvSpPr>
            <a:spLocks noGrp="1"/>
          </p:cNvSpPr>
          <p:nvPr>
            <p:ph type="title"/>
          </p:nvPr>
        </p:nvSpPr>
        <p:spPr>
          <a:xfrm>
            <a:off x="1333502" y="609600"/>
            <a:ext cx="8596668" cy="591879"/>
          </a:xfrm>
        </p:spPr>
        <p:txBody>
          <a:bodyPr>
            <a:noAutofit/>
          </a:bodyPr>
          <a:lstStyle/>
          <a:p>
            <a:r>
              <a:rPr lang="en-US" b="1" dirty="0"/>
              <a:t>COVID-19 Vaccine Trials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5DAA1A1-7A2A-41D7-BED4-D74D7D33C31B}"/>
              </a:ext>
            </a:extLst>
          </p:cNvPr>
          <p:cNvSpPr>
            <a:spLocks noGrp="1"/>
          </p:cNvSpPr>
          <p:nvPr>
            <p:ph idx="1"/>
          </p:nvPr>
        </p:nvSpPr>
        <p:spPr>
          <a:xfrm>
            <a:off x="1333502" y="2160589"/>
            <a:ext cx="8596668" cy="3880773"/>
          </a:xfrm>
        </p:spPr>
        <p:txBody>
          <a:bodyPr>
            <a:normAutofit/>
          </a:bodyPr>
          <a:lstStyle/>
          <a:p>
            <a:pPr marL="0" indent="0">
              <a:buNone/>
            </a:pPr>
            <a:endParaRPr lang="en-US" dirty="0"/>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3" name="Picture 12" descr="A picture containing table&#10;&#10;Description automatically generated">
            <a:extLst>
              <a:ext uri="{FF2B5EF4-FFF2-40B4-BE49-F238E27FC236}">
                <a16:creationId xmlns:a16="http://schemas.microsoft.com/office/drawing/2014/main" id="{9202E1E4-9B30-2A4E-878C-65BA9E67740A}"/>
              </a:ext>
            </a:extLst>
          </p:cNvPr>
          <p:cNvPicPr>
            <a:picLocks noChangeAspect="1"/>
          </p:cNvPicPr>
          <p:nvPr/>
        </p:nvPicPr>
        <p:blipFill>
          <a:blip r:embed="rId3"/>
          <a:stretch>
            <a:fillRect/>
          </a:stretch>
        </p:blipFill>
        <p:spPr>
          <a:xfrm>
            <a:off x="1506150" y="1414017"/>
            <a:ext cx="8251372" cy="2686958"/>
          </a:xfrm>
          <a:prstGeom prst="rect">
            <a:avLst/>
          </a:prstGeom>
        </p:spPr>
      </p:pic>
    </p:spTree>
    <p:extLst>
      <p:ext uri="{BB962C8B-B14F-4D97-AF65-F5344CB8AC3E}">
        <p14:creationId xmlns:p14="http://schemas.microsoft.com/office/powerpoint/2010/main" val="2427606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4B683-214F-604E-ACE6-26CCA3BC6372}"/>
              </a:ext>
            </a:extLst>
          </p:cNvPr>
          <p:cNvSpPr>
            <a:spLocks noGrp="1"/>
          </p:cNvSpPr>
          <p:nvPr>
            <p:ph type="title"/>
          </p:nvPr>
        </p:nvSpPr>
        <p:spPr>
          <a:xfrm>
            <a:off x="1333502" y="300790"/>
            <a:ext cx="8596668" cy="492840"/>
          </a:xfrm>
        </p:spPr>
        <p:txBody>
          <a:bodyPr>
            <a:normAutofit fontScale="90000"/>
          </a:bodyPr>
          <a:lstStyle/>
          <a:p>
            <a:r>
              <a:rPr lang="en-US" sz="4000" b="1" dirty="0"/>
              <a:t>Challenges in Vaccines</a:t>
            </a:r>
            <a:br>
              <a:rPr lang="en-US" dirty="0"/>
            </a:br>
            <a:endParaRPr lang="en-US"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0F9133-8181-A543-9BE8-74A457250175}"/>
              </a:ext>
            </a:extLst>
          </p:cNvPr>
          <p:cNvSpPr>
            <a:spLocks noGrp="1"/>
          </p:cNvSpPr>
          <p:nvPr>
            <p:ph idx="1"/>
          </p:nvPr>
        </p:nvSpPr>
        <p:spPr>
          <a:xfrm>
            <a:off x="842597" y="1012960"/>
            <a:ext cx="9933464" cy="5544250"/>
          </a:xfrm>
        </p:spPr>
        <p:txBody>
          <a:bodyPr>
            <a:normAutofit lnSpcReduction="10000"/>
          </a:bodyPr>
          <a:lstStyle/>
          <a:p>
            <a:pPr marL="0" indent="0">
              <a:buNone/>
            </a:pPr>
            <a:r>
              <a:rPr lang="en-US" sz="1400" dirty="0"/>
              <a:t>Is immunity to COVID-19 short-lived? Should we worry?</a:t>
            </a:r>
          </a:p>
          <a:p>
            <a:pPr>
              <a:buFontTx/>
              <a:buChar char="-"/>
            </a:pPr>
            <a:r>
              <a:rPr lang="en-US" sz="1400" dirty="0"/>
              <a:t>Most vaccines are aimed to generate a better antibody or immune response</a:t>
            </a:r>
          </a:p>
          <a:p>
            <a:pPr marL="0" indent="0">
              <a:buNone/>
            </a:pPr>
            <a:r>
              <a:rPr lang="en-US" sz="1400" dirty="0"/>
              <a:t>Correlate of protection: an immune response statistically correlated with protection from infection or disease</a:t>
            </a:r>
          </a:p>
          <a:p>
            <a:pPr>
              <a:buFont typeface="Arial" panose="020B0604020202020204" pitchFamily="34" charset="0"/>
              <a:buChar char="•"/>
            </a:pPr>
            <a:r>
              <a:rPr lang="en-US" sz="1400" dirty="0"/>
              <a:t>The higher the antibodies, the higher the level of protection</a:t>
            </a:r>
          </a:p>
          <a:p>
            <a:pPr>
              <a:buFont typeface="Arial" panose="020B0604020202020204" pitchFamily="34" charset="0"/>
              <a:buChar char="•"/>
            </a:pPr>
            <a:r>
              <a:rPr lang="en-US" sz="1400" dirty="0"/>
              <a:t>Age affects how well a vaccine works – older have lesser immune response, lesser protection</a:t>
            </a:r>
          </a:p>
          <a:p>
            <a:pPr marL="0" indent="0">
              <a:buNone/>
            </a:pPr>
            <a:endParaRPr lang="en-US" sz="1400" dirty="0"/>
          </a:p>
          <a:p>
            <a:pPr marL="0" indent="0">
              <a:buNone/>
            </a:pPr>
            <a:r>
              <a:rPr lang="en-US" sz="1400" dirty="0"/>
              <a:t>Testing vaccine efficacy</a:t>
            </a:r>
          </a:p>
          <a:p>
            <a:pPr>
              <a:buFontTx/>
              <a:buChar char="-"/>
            </a:pPr>
            <a:r>
              <a:rPr lang="en-US" sz="1400" dirty="0"/>
              <a:t>50% at minimum according to FDA &amp; WHO</a:t>
            </a:r>
          </a:p>
          <a:p>
            <a:pPr>
              <a:buFontTx/>
              <a:buChar char="-"/>
            </a:pPr>
            <a:r>
              <a:rPr lang="en-US" sz="1400" dirty="0"/>
              <a:t>At least 70% preferred efficacy</a:t>
            </a:r>
          </a:p>
          <a:p>
            <a:pPr marL="0" indent="0">
              <a:buNone/>
            </a:pPr>
            <a:r>
              <a:rPr lang="en-US" sz="1400" dirty="0"/>
              <a:t>Who will get the vaccines first?</a:t>
            </a:r>
          </a:p>
          <a:p>
            <a:pPr>
              <a:buFontTx/>
              <a:buChar char="-"/>
            </a:pPr>
            <a:r>
              <a:rPr lang="en-US" sz="1400" dirty="0"/>
              <a:t>Priority group – those who have the highest risk of exposure and those who are at risk for severe morbidity and mortality – half of US adults and frontline workers</a:t>
            </a:r>
          </a:p>
          <a:p>
            <a:pPr>
              <a:buFontTx/>
              <a:buChar char="-"/>
            </a:pPr>
            <a:r>
              <a:rPr lang="en-US" sz="1400" dirty="0"/>
              <a:t>Distribution? States that are heavily affected? </a:t>
            </a:r>
            <a:r>
              <a:rPr lang="en-US" sz="1400" dirty="0" err="1"/>
              <a:t>Wallgreens</a:t>
            </a:r>
            <a:endParaRPr lang="en-US" sz="1400" dirty="0"/>
          </a:p>
          <a:p>
            <a:pPr>
              <a:buFontTx/>
              <a:buChar char="-"/>
            </a:pPr>
            <a:r>
              <a:rPr lang="en-US" sz="1400" dirty="0"/>
              <a:t>Forced or Mandatory Vaccination? – no existing law</a:t>
            </a:r>
          </a:p>
          <a:p>
            <a:pPr marL="0" indent="0">
              <a:buNone/>
            </a:pPr>
            <a:r>
              <a:rPr lang="en-US" sz="1400" dirty="0"/>
              <a:t>Anti-vaxxers?</a:t>
            </a:r>
          </a:p>
          <a:p>
            <a:pPr>
              <a:buFontTx/>
              <a:buChar char="-"/>
            </a:pPr>
            <a:r>
              <a:rPr lang="en-US" sz="1400" dirty="0"/>
              <a:t>Mistrust of the pharma industry and government</a:t>
            </a:r>
          </a:p>
          <a:p>
            <a:pPr>
              <a:buFontTx/>
              <a:buChar char="-"/>
            </a:pPr>
            <a:r>
              <a:rPr lang="en-US" sz="1400" dirty="0"/>
              <a:t>Conspiracy theories and misinformation campaigns</a:t>
            </a:r>
          </a:p>
          <a:p>
            <a:pPr>
              <a:buFont typeface="Wingdings" pitchFamily="2" charset="2"/>
              <a:buChar char="Ø"/>
            </a:pPr>
            <a:endParaRPr lang="en-US" sz="1200"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468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0E2F4-DBFA-9348-ADC3-AE5F6BB3375C}"/>
              </a:ext>
            </a:extLst>
          </p:cNvPr>
          <p:cNvSpPr>
            <a:spLocks noGrp="1"/>
          </p:cNvSpPr>
          <p:nvPr>
            <p:ph type="title"/>
          </p:nvPr>
        </p:nvSpPr>
        <p:spPr>
          <a:xfrm>
            <a:off x="1333502" y="609600"/>
            <a:ext cx="8596668" cy="1320800"/>
          </a:xfrm>
        </p:spPr>
        <p:txBody>
          <a:bodyPr>
            <a:normAutofit/>
          </a:bodyPr>
          <a:lstStyle/>
          <a:p>
            <a:r>
              <a:rPr lang="en-US" b="1" dirty="0"/>
              <a:t>Disclosures: None</a:t>
            </a:r>
          </a:p>
        </p:txBody>
      </p:sp>
      <p:sp>
        <p:nvSpPr>
          <p:cNvPr id="95" name="Isosceles Triangle 9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Content Placeholder 2">
            <a:extLst>
              <a:ext uri="{FF2B5EF4-FFF2-40B4-BE49-F238E27FC236}">
                <a16:creationId xmlns:a16="http://schemas.microsoft.com/office/drawing/2014/main" id="{FD5B9549-9F04-9844-8484-9DB8D2DBD67E}"/>
              </a:ext>
            </a:extLst>
          </p:cNvPr>
          <p:cNvSpPr>
            <a:spLocks noGrp="1"/>
          </p:cNvSpPr>
          <p:nvPr>
            <p:ph idx="1"/>
          </p:nvPr>
        </p:nvSpPr>
        <p:spPr>
          <a:xfrm>
            <a:off x="1333502" y="2160589"/>
            <a:ext cx="8596668" cy="3880773"/>
          </a:xfrm>
        </p:spPr>
        <p:txBody>
          <a:bodyPr>
            <a:normAutofit/>
          </a:bodyPr>
          <a:lstStyle/>
          <a:p>
            <a:pPr marL="0" indent="0">
              <a:buNone/>
            </a:pPr>
            <a:endParaRPr lang="en-US" dirty="0"/>
          </a:p>
        </p:txBody>
      </p:sp>
      <p:sp>
        <p:nvSpPr>
          <p:cNvPr id="97" name="Isosceles Triangle 9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9371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4B683-214F-604E-ACE6-26CCA3BC6372}"/>
              </a:ext>
            </a:extLst>
          </p:cNvPr>
          <p:cNvSpPr>
            <a:spLocks noGrp="1"/>
          </p:cNvSpPr>
          <p:nvPr>
            <p:ph type="title"/>
          </p:nvPr>
        </p:nvSpPr>
        <p:spPr>
          <a:xfrm>
            <a:off x="1333502" y="300790"/>
            <a:ext cx="8596668" cy="770022"/>
          </a:xfrm>
        </p:spPr>
        <p:txBody>
          <a:bodyPr>
            <a:normAutofit fontScale="90000"/>
          </a:bodyPr>
          <a:lstStyle/>
          <a:p>
            <a:r>
              <a:rPr lang="en-US" sz="4000" b="1" dirty="0"/>
              <a:t>The 7 Cs of Resilience</a:t>
            </a:r>
            <a:br>
              <a:rPr lang="en-US" dirty="0"/>
            </a:br>
            <a:endParaRPr lang="en-US"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0F9133-8181-A543-9BE8-74A457250175}"/>
              </a:ext>
            </a:extLst>
          </p:cNvPr>
          <p:cNvSpPr>
            <a:spLocks noGrp="1"/>
          </p:cNvSpPr>
          <p:nvPr>
            <p:ph idx="1"/>
          </p:nvPr>
        </p:nvSpPr>
        <p:spPr>
          <a:xfrm>
            <a:off x="950494" y="1070812"/>
            <a:ext cx="9908003" cy="5486398"/>
          </a:xfrm>
        </p:spPr>
        <p:txBody>
          <a:bodyPr>
            <a:normAutofit fontScale="92500" lnSpcReduction="20000"/>
          </a:bodyPr>
          <a:lstStyle/>
          <a:p>
            <a:pPr>
              <a:buFont typeface="Wingdings" pitchFamily="2" charset="2"/>
              <a:buChar char="Ø"/>
            </a:pPr>
            <a:r>
              <a:rPr lang="en-US" sz="2200" dirty="0"/>
              <a:t>1. </a:t>
            </a:r>
            <a:r>
              <a:rPr lang="en-US" sz="2200" b="1" dirty="0"/>
              <a:t>Control</a:t>
            </a:r>
            <a:r>
              <a:rPr lang="en-US" sz="2200" dirty="0"/>
              <a:t> – we can only control ourselves and what we do</a:t>
            </a:r>
          </a:p>
          <a:p>
            <a:pPr>
              <a:buFont typeface="Wingdings" pitchFamily="2" charset="2"/>
              <a:buChar char="Ø"/>
            </a:pPr>
            <a:r>
              <a:rPr lang="en-US" sz="2200" dirty="0"/>
              <a:t>2. </a:t>
            </a:r>
            <a:r>
              <a:rPr lang="en-US" sz="2200" b="1" dirty="0"/>
              <a:t>Competence </a:t>
            </a:r>
            <a:r>
              <a:rPr lang="en-US" sz="2200" dirty="0"/>
              <a:t>– staying updated on the disease process and management is essential</a:t>
            </a:r>
          </a:p>
          <a:p>
            <a:pPr>
              <a:buFont typeface="Wingdings" pitchFamily="2" charset="2"/>
              <a:buChar char="Ø"/>
            </a:pPr>
            <a:r>
              <a:rPr lang="en-US" sz="2200" dirty="0"/>
              <a:t>3. </a:t>
            </a:r>
            <a:r>
              <a:rPr lang="en-US" sz="2200" b="1" dirty="0"/>
              <a:t>Coping</a:t>
            </a:r>
            <a:r>
              <a:rPr lang="en-US" sz="2200" dirty="0"/>
              <a:t> – recognize how we cope and take time to cope</a:t>
            </a:r>
          </a:p>
          <a:p>
            <a:pPr>
              <a:buFont typeface="Wingdings" pitchFamily="2" charset="2"/>
              <a:buChar char="Ø"/>
            </a:pPr>
            <a:r>
              <a:rPr lang="en-US" sz="2200" dirty="0"/>
              <a:t>4. </a:t>
            </a:r>
            <a:r>
              <a:rPr lang="en-US" sz="2200" b="1" dirty="0"/>
              <a:t>Confidence</a:t>
            </a:r>
            <a:r>
              <a:rPr lang="en-US" sz="2200" dirty="0"/>
              <a:t> – be confident that this we will get through this. Build confidence among your colleagues, praise or celebrate success (</a:t>
            </a:r>
            <a:r>
              <a:rPr lang="en-US" sz="2200" dirty="0" err="1"/>
              <a:t>pt’s</a:t>
            </a:r>
            <a:r>
              <a:rPr lang="en-US" sz="2200" dirty="0"/>
              <a:t> discharge from ICU) or providing encouragement</a:t>
            </a:r>
          </a:p>
          <a:p>
            <a:pPr>
              <a:buFont typeface="Wingdings" pitchFamily="2" charset="2"/>
              <a:buChar char="Ø"/>
            </a:pPr>
            <a:r>
              <a:rPr lang="en-US" sz="2200" dirty="0"/>
              <a:t>5. </a:t>
            </a:r>
            <a:r>
              <a:rPr lang="en-US" sz="2200" b="1" dirty="0"/>
              <a:t>Connection</a:t>
            </a:r>
            <a:r>
              <a:rPr lang="en-US" sz="2200" dirty="0"/>
              <a:t> – our own connection with family and friends (Zoom, video calls, tech)</a:t>
            </a:r>
          </a:p>
          <a:p>
            <a:pPr>
              <a:buFont typeface="Wingdings" pitchFamily="2" charset="2"/>
              <a:buChar char="Ø"/>
            </a:pPr>
            <a:r>
              <a:rPr lang="en-US" sz="2200" dirty="0"/>
              <a:t>6. </a:t>
            </a:r>
            <a:r>
              <a:rPr lang="en-US" sz="2200" b="1" dirty="0"/>
              <a:t>Character </a:t>
            </a:r>
            <a:r>
              <a:rPr lang="en-US" sz="2200" dirty="0"/>
              <a:t>– our integrity and commitment to care exemplify our profession</a:t>
            </a:r>
          </a:p>
          <a:p>
            <a:pPr>
              <a:buFont typeface="Wingdings" pitchFamily="2" charset="2"/>
              <a:buChar char="Ø"/>
            </a:pPr>
            <a:r>
              <a:rPr lang="en-US" sz="2200" dirty="0"/>
              <a:t>7</a:t>
            </a:r>
            <a:r>
              <a:rPr lang="en-US" sz="2200" b="1" dirty="0"/>
              <a:t>. Contribution </a:t>
            </a:r>
            <a:r>
              <a:rPr lang="en-US" sz="2200" dirty="0"/>
              <a:t>– we are making a difference. Be proud of your work!</a:t>
            </a:r>
          </a:p>
          <a:p>
            <a:pPr>
              <a:buFont typeface="Wingdings" pitchFamily="2" charset="2"/>
              <a:buChar char="Ø"/>
            </a:pPr>
            <a:endParaRPr lang="en-US" sz="1600" dirty="0"/>
          </a:p>
          <a:p>
            <a:pPr>
              <a:buFont typeface="Wingdings" pitchFamily="2" charset="2"/>
              <a:buChar char="Ø"/>
            </a:pPr>
            <a:endParaRPr lang="en-US" sz="1600" dirty="0"/>
          </a:p>
          <a:p>
            <a:pPr>
              <a:buFont typeface="Wingdings" pitchFamily="2" charset="2"/>
              <a:buChar char="Ø"/>
            </a:pPr>
            <a:endParaRPr lang="en-US" sz="1600" dirty="0"/>
          </a:p>
          <a:p>
            <a:pPr>
              <a:buFont typeface="Wingdings" pitchFamily="2" charset="2"/>
              <a:buChar char="Ø"/>
            </a:pPr>
            <a:endParaRPr lang="en-US" sz="1600" dirty="0"/>
          </a:p>
          <a:p>
            <a:pPr>
              <a:buFont typeface="Wingdings" pitchFamily="2" charset="2"/>
              <a:buChar char="Ø"/>
            </a:pPr>
            <a:endParaRPr lang="en-US" sz="1600" dirty="0"/>
          </a:p>
          <a:p>
            <a:pPr>
              <a:buFont typeface="Wingdings" pitchFamily="2" charset="2"/>
              <a:buChar char="Ø"/>
            </a:pPr>
            <a:r>
              <a:rPr lang="en-US" sz="1200" dirty="0"/>
              <a:t>* Ginsburg, K.R. (2011). Parent’s Guide to Building Resilience in Children and Teens: Giving Your Child Roots and Wings</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484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4B683-214F-604E-ACE6-26CCA3BC6372}"/>
              </a:ext>
            </a:extLst>
          </p:cNvPr>
          <p:cNvSpPr>
            <a:spLocks noGrp="1"/>
          </p:cNvSpPr>
          <p:nvPr>
            <p:ph type="title"/>
          </p:nvPr>
        </p:nvSpPr>
        <p:spPr>
          <a:xfrm>
            <a:off x="1333502" y="300790"/>
            <a:ext cx="8596668" cy="770022"/>
          </a:xfrm>
        </p:spPr>
        <p:txBody>
          <a:bodyPr>
            <a:normAutofit fontScale="90000"/>
          </a:bodyPr>
          <a:lstStyle/>
          <a:p>
            <a:r>
              <a:rPr lang="en-US" sz="4000" b="1" dirty="0"/>
              <a:t>Recommendations</a:t>
            </a:r>
            <a:br>
              <a:rPr lang="en-US" dirty="0"/>
            </a:br>
            <a:endParaRPr lang="en-US"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0F9133-8181-A543-9BE8-74A457250175}"/>
              </a:ext>
            </a:extLst>
          </p:cNvPr>
          <p:cNvSpPr>
            <a:spLocks noGrp="1"/>
          </p:cNvSpPr>
          <p:nvPr>
            <p:ph idx="1"/>
          </p:nvPr>
        </p:nvSpPr>
        <p:spPr>
          <a:xfrm>
            <a:off x="950494" y="1070812"/>
            <a:ext cx="9908003" cy="5486398"/>
          </a:xfrm>
        </p:spPr>
        <p:txBody>
          <a:bodyPr>
            <a:normAutofit fontScale="77500" lnSpcReduction="20000"/>
          </a:bodyPr>
          <a:lstStyle/>
          <a:p>
            <a:pPr>
              <a:buFont typeface="Wingdings" pitchFamily="2" charset="2"/>
              <a:buChar char="Ø"/>
            </a:pPr>
            <a:r>
              <a:rPr lang="en-US" sz="2100" dirty="0"/>
              <a:t>GIVEN THE PRACTICE ENVIRONMENT OF THE COVID-19 PANDEMIC, NURSES SHOULD CONSIDER THESE POINTS:</a:t>
            </a:r>
          </a:p>
          <a:p>
            <a:pPr>
              <a:buFont typeface="Wingdings" pitchFamily="2" charset="2"/>
              <a:buChar char="Ø"/>
            </a:pPr>
            <a:r>
              <a:rPr lang="en-US" sz="2100" dirty="0"/>
              <a:t>During the pandemic, we nurses must decide how much quality care we can provide to others while also taking care of ourselves and our loved ones.</a:t>
            </a:r>
          </a:p>
          <a:p>
            <a:pPr>
              <a:buFont typeface="Wingdings" pitchFamily="2" charset="2"/>
              <a:buChar char="Ø"/>
            </a:pPr>
            <a:r>
              <a:rPr lang="en-US" sz="2100" dirty="0"/>
              <a:t>There maybe times when an RN must make a choice based on moral grounds in order to maintain professional integrity.</a:t>
            </a:r>
          </a:p>
          <a:p>
            <a:pPr>
              <a:buFont typeface="Wingdings" pitchFamily="2" charset="2"/>
              <a:buChar char="Ø"/>
            </a:pPr>
            <a:r>
              <a:rPr lang="en-US" sz="2100" dirty="0"/>
              <a:t>RNs may struggle with the call to volunteer and respond in pandemic. We may choose not to respond if:  </a:t>
            </a:r>
          </a:p>
          <a:p>
            <a:pPr lvl="1">
              <a:buFontTx/>
              <a:buChar char="-"/>
            </a:pPr>
            <a:r>
              <a:rPr lang="en-US" sz="2100" dirty="0"/>
              <a:t>vulnerable group, we feel physically unsafe due to lack of PPE, inadequate support for meeting out personal and family needs, or we are concerned about professional, ethical and legal protection for providing care to COVID-19 pts. </a:t>
            </a:r>
          </a:p>
          <a:p>
            <a:pPr>
              <a:buFont typeface="Wingdings" pitchFamily="2" charset="2"/>
              <a:buChar char="Ø"/>
            </a:pPr>
            <a:r>
              <a:rPr lang="en-US" sz="2100" dirty="0"/>
              <a:t>Organizational support for RN is a non-negotiable necessity. We must not be retaliated for raising concerns. </a:t>
            </a:r>
          </a:p>
          <a:p>
            <a:pPr>
              <a:buFont typeface="Wingdings" pitchFamily="2" charset="2"/>
              <a:buChar char="Ø"/>
            </a:pPr>
            <a:r>
              <a:rPr lang="en-US" sz="2100" dirty="0"/>
              <a:t>We are responsible for being knowledgeable about state law which we practice during a pandemic. </a:t>
            </a:r>
          </a:p>
          <a:p>
            <a:pPr>
              <a:buFont typeface="Wingdings" pitchFamily="2" charset="2"/>
              <a:buChar char="Ø"/>
            </a:pPr>
            <a:r>
              <a:rPr lang="en-US" sz="2100" dirty="0"/>
              <a:t>We are stakeholders in developing and implementing policies re: standards of care during COVID-19 pandemic. </a:t>
            </a:r>
          </a:p>
          <a:p>
            <a:pPr>
              <a:buFont typeface="Wingdings" pitchFamily="2" charset="2"/>
              <a:buChar char="Ø"/>
            </a:pPr>
            <a:r>
              <a:rPr lang="en-US" sz="2100" dirty="0"/>
              <a:t>Employers have the responsibility to create, maintain and provide practice environments that help the medical needs of our community within a system that protect nurses through provision of PPE, immunizations, physical security and operational protocols</a:t>
            </a:r>
          </a:p>
          <a:p>
            <a:pPr>
              <a:buFont typeface="Wingdings" pitchFamily="2" charset="2"/>
              <a:buChar char="Ø"/>
            </a:pPr>
            <a:endParaRPr lang="en-US" dirty="0"/>
          </a:p>
          <a:p>
            <a:pPr marL="0" indent="0">
              <a:buNone/>
            </a:pPr>
            <a:r>
              <a:rPr lang="en-US" dirty="0"/>
              <a:t>*</a:t>
            </a:r>
            <a:r>
              <a:rPr lang="en-US" sz="1600" dirty="0"/>
              <a:t>Code of Ethics for Nurses with Interpretive Statements, ANA</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22560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4B683-214F-604E-ACE6-26CCA3BC6372}"/>
              </a:ext>
            </a:extLst>
          </p:cNvPr>
          <p:cNvSpPr>
            <a:spLocks noGrp="1"/>
          </p:cNvSpPr>
          <p:nvPr>
            <p:ph type="title"/>
          </p:nvPr>
        </p:nvSpPr>
        <p:spPr>
          <a:xfrm>
            <a:off x="873075" y="482505"/>
            <a:ext cx="10645237" cy="1320800"/>
          </a:xfrm>
        </p:spPr>
        <p:txBody>
          <a:bodyPr>
            <a:normAutofit/>
          </a:bodyPr>
          <a:lstStyle/>
          <a:p>
            <a:r>
              <a:rPr lang="en-US" b="1" dirty="0"/>
              <a:t>I Believe We Are Heroes: We Are in this Together</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0F9133-8181-A543-9BE8-74A457250175}"/>
              </a:ext>
            </a:extLst>
          </p:cNvPr>
          <p:cNvSpPr>
            <a:spLocks noGrp="1"/>
          </p:cNvSpPr>
          <p:nvPr>
            <p:ph idx="1"/>
          </p:nvPr>
        </p:nvSpPr>
        <p:spPr>
          <a:xfrm>
            <a:off x="1121434" y="1518249"/>
            <a:ext cx="10074885" cy="4994312"/>
          </a:xfrm>
        </p:spPr>
        <p:txBody>
          <a:bodyPr>
            <a:normAutofit/>
          </a:bodyPr>
          <a:lstStyle/>
          <a:p>
            <a:pPr marL="0" indent="0">
              <a:buNone/>
            </a:pPr>
            <a:r>
              <a:rPr lang="en-US" dirty="0"/>
              <a:t>COVID-19 pandemic experience epitomizes threat to </a:t>
            </a:r>
            <a:r>
              <a:rPr lang="en-US" b="1" dirty="0"/>
              <a:t>human health</a:t>
            </a:r>
            <a:r>
              <a:rPr lang="en-US" dirty="0"/>
              <a:t>. Historically, we have always served as </a:t>
            </a:r>
            <a:r>
              <a:rPr lang="en-US" b="1" dirty="0"/>
              <a:t>advocates</a:t>
            </a:r>
            <a:r>
              <a:rPr lang="en-US" dirty="0"/>
              <a:t> and </a:t>
            </a:r>
            <a:r>
              <a:rPr lang="en-US" b="1" dirty="0"/>
              <a:t>warriors for social justice</a:t>
            </a:r>
            <a:r>
              <a:rPr lang="en-US" dirty="0"/>
              <a:t>. Now it the time to revisit and reinforce our professional commitment to being advocates for patients and our communities. </a:t>
            </a:r>
          </a:p>
          <a:p>
            <a:r>
              <a:rPr lang="en-US" dirty="0"/>
              <a:t>It is time to take risks by voicing loudly issues threatening patient safety in healthcare organizations and in the larger public arena. </a:t>
            </a:r>
          </a:p>
          <a:p>
            <a:r>
              <a:rPr lang="en-US" dirty="0"/>
              <a:t>It is time to confront elected officials about their commitment to addressing the social determinants of health and social justice. </a:t>
            </a:r>
          </a:p>
          <a:p>
            <a:r>
              <a:rPr lang="en-US" dirty="0"/>
              <a:t>It is time for nurses to be politically sophisticated (</a:t>
            </a:r>
            <a:r>
              <a:rPr lang="en-US" dirty="0" err="1"/>
              <a:t>Jaurigue</a:t>
            </a:r>
            <a:r>
              <a:rPr lang="en-US" dirty="0"/>
              <a:t> &amp; Schmidt, </a:t>
            </a:r>
            <a:r>
              <a:rPr lang="en-US" u="sng" dirty="0">
                <a:hlinkClick r:id="rId2"/>
              </a:rPr>
              <a:t>2020</a:t>
            </a:r>
            <a:r>
              <a:rPr lang="en-US" dirty="0"/>
              <a:t>), to seek and serve on district, state or national organizations, to run for political office. </a:t>
            </a:r>
          </a:p>
          <a:p>
            <a:r>
              <a:rPr lang="en-US" dirty="0"/>
              <a:t>Nurses during COVID‐19 demonstrated </a:t>
            </a:r>
            <a:r>
              <a:rPr lang="en-US" b="1" dirty="0"/>
              <a:t>unwavering courage</a:t>
            </a:r>
            <a:r>
              <a:rPr lang="en-US" dirty="0"/>
              <a:t>—that courage needs to be made operational through political activism. To do less devalues our commitment! Yes, We are Heroes!</a:t>
            </a:r>
          </a:p>
          <a:p>
            <a:pPr marL="0" indent="0">
              <a:buNone/>
            </a:pPr>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697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4B683-214F-604E-ACE6-26CCA3BC6372}"/>
              </a:ext>
            </a:extLst>
          </p:cNvPr>
          <p:cNvSpPr>
            <a:spLocks noGrp="1"/>
          </p:cNvSpPr>
          <p:nvPr>
            <p:ph type="title"/>
          </p:nvPr>
        </p:nvSpPr>
        <p:spPr>
          <a:xfrm>
            <a:off x="1286933" y="609600"/>
            <a:ext cx="10197494" cy="1099457"/>
          </a:xfrm>
        </p:spPr>
        <p:txBody>
          <a:bodyPr>
            <a:normAutofit/>
          </a:bodyPr>
          <a:lstStyle/>
          <a:p>
            <a:r>
              <a:rPr lang="en-US" dirty="0"/>
              <a:t>Thank you!</a:t>
            </a:r>
          </a:p>
        </p:txBody>
      </p:sp>
      <p:sp>
        <p:nvSpPr>
          <p:cNvPr id="20" name="Isosceles Triangle 19">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Content Placeholder 2">
            <a:extLst>
              <a:ext uri="{FF2B5EF4-FFF2-40B4-BE49-F238E27FC236}">
                <a16:creationId xmlns:a16="http://schemas.microsoft.com/office/drawing/2014/main" id="{C65A0C9E-A340-4F09-9A50-4B44369ED7EF}"/>
              </a:ext>
            </a:extLst>
          </p:cNvPr>
          <p:cNvGraphicFramePr>
            <a:graphicFrameLocks noGrp="1"/>
          </p:cNvGraphicFramePr>
          <p:nvPr>
            <p:ph idx="1"/>
            <p:extLst>
              <p:ext uri="{D42A27DB-BD31-4B8C-83A1-F6EECF244321}">
                <p14:modId xmlns:p14="http://schemas.microsoft.com/office/powerpoint/2010/main" val="82212887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17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0E2F4-DBFA-9348-ADC3-AE5F6BB3375C}"/>
              </a:ext>
            </a:extLst>
          </p:cNvPr>
          <p:cNvSpPr>
            <a:spLocks noGrp="1"/>
          </p:cNvSpPr>
          <p:nvPr>
            <p:ph type="title"/>
          </p:nvPr>
        </p:nvSpPr>
        <p:spPr>
          <a:xfrm>
            <a:off x="1333502" y="609600"/>
            <a:ext cx="8596668" cy="1320800"/>
          </a:xfrm>
        </p:spPr>
        <p:txBody>
          <a:bodyPr>
            <a:normAutofit/>
          </a:bodyPr>
          <a:lstStyle/>
          <a:p>
            <a:r>
              <a:rPr lang="en-US" b="1" dirty="0"/>
              <a:t>Objectives: </a:t>
            </a:r>
          </a:p>
        </p:txBody>
      </p:sp>
      <p:sp>
        <p:nvSpPr>
          <p:cNvPr id="95" name="Isosceles Triangle 9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Content Placeholder 2">
            <a:extLst>
              <a:ext uri="{FF2B5EF4-FFF2-40B4-BE49-F238E27FC236}">
                <a16:creationId xmlns:a16="http://schemas.microsoft.com/office/drawing/2014/main" id="{FD5B9549-9F04-9844-8484-9DB8D2DBD67E}"/>
              </a:ext>
            </a:extLst>
          </p:cNvPr>
          <p:cNvSpPr>
            <a:spLocks noGrp="1"/>
          </p:cNvSpPr>
          <p:nvPr>
            <p:ph idx="1"/>
          </p:nvPr>
        </p:nvSpPr>
        <p:spPr>
          <a:xfrm>
            <a:off x="1333502" y="2160589"/>
            <a:ext cx="8596668" cy="3880773"/>
          </a:xfrm>
        </p:spPr>
        <p:txBody>
          <a:bodyPr>
            <a:normAutofit/>
          </a:bodyPr>
          <a:lstStyle/>
          <a:p>
            <a:pPr>
              <a:buFont typeface="Wingdings 3" pitchFamily="2" charset="2"/>
              <a:buChar char=""/>
            </a:pPr>
            <a:r>
              <a:rPr lang="en-US" sz="2400" dirty="0"/>
              <a:t>Describe the professional nurse’s view of heroism during this time of pandemic</a:t>
            </a:r>
          </a:p>
          <a:p>
            <a:pPr>
              <a:buFont typeface="Wingdings 3" pitchFamily="2" charset="2"/>
              <a:buChar char=""/>
            </a:pPr>
            <a:r>
              <a:rPr lang="en-US" sz="2400" dirty="0"/>
              <a:t>Discuss the emotional baggage of the professional nurse as they deal with daily demands on the frontlines</a:t>
            </a:r>
          </a:p>
          <a:p>
            <a:pPr>
              <a:buFont typeface="Wingdings 3" pitchFamily="2" charset="2"/>
              <a:buChar char=""/>
            </a:pPr>
            <a:r>
              <a:rPr lang="en-US" sz="2400" dirty="0"/>
              <a:t>Relate the pandemic climate to the general professional nursing core of practice</a:t>
            </a:r>
          </a:p>
        </p:txBody>
      </p:sp>
      <p:sp>
        <p:nvSpPr>
          <p:cNvPr id="97" name="Isosceles Triangle 9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7446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10108A-8ED5-B845-8D43-73E38379360D}"/>
              </a:ext>
            </a:extLst>
          </p:cNvPr>
          <p:cNvSpPr>
            <a:spLocks noGrp="1"/>
          </p:cNvSpPr>
          <p:nvPr>
            <p:ph type="title"/>
          </p:nvPr>
        </p:nvSpPr>
        <p:spPr>
          <a:xfrm>
            <a:off x="1333502" y="609600"/>
            <a:ext cx="7508573" cy="805132"/>
          </a:xfrm>
        </p:spPr>
        <p:txBody>
          <a:bodyPr>
            <a:normAutofit/>
          </a:bodyPr>
          <a:lstStyle/>
          <a:p>
            <a:r>
              <a:rPr lang="en-US" b="1" dirty="0"/>
              <a:t>Introduction and Background</a:t>
            </a:r>
          </a:p>
        </p:txBody>
      </p:sp>
      <p:sp>
        <p:nvSpPr>
          <p:cNvPr id="25" name="Isosceles Triangle 2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7981CFB-E98E-F849-ADA7-89060E771663}"/>
              </a:ext>
            </a:extLst>
          </p:cNvPr>
          <p:cNvSpPr>
            <a:spLocks noGrp="1"/>
          </p:cNvSpPr>
          <p:nvPr>
            <p:ph idx="1"/>
          </p:nvPr>
        </p:nvSpPr>
        <p:spPr>
          <a:xfrm>
            <a:off x="1333502" y="5286130"/>
            <a:ext cx="8965530" cy="1320800"/>
          </a:xfrm>
        </p:spPr>
        <p:txBody>
          <a:bodyPr>
            <a:normAutofit fontScale="92500" lnSpcReduction="20000"/>
          </a:bodyPr>
          <a:lstStyle/>
          <a:p>
            <a:pPr marL="0" indent="0">
              <a:lnSpc>
                <a:spcPct val="90000"/>
              </a:lnSpc>
              <a:buNone/>
            </a:pPr>
            <a:r>
              <a:rPr lang="en-US" sz="1400" dirty="0"/>
              <a:t>WHO designated </a:t>
            </a:r>
            <a:r>
              <a:rPr lang="en-US" sz="1400" b="1" dirty="0"/>
              <a:t>2020 as the Year of the Nurse and the Midwife. </a:t>
            </a:r>
          </a:p>
          <a:p>
            <a:pPr marL="0" indent="0">
              <a:lnSpc>
                <a:spcPct val="90000"/>
              </a:lnSpc>
              <a:buNone/>
            </a:pPr>
            <a:r>
              <a:rPr lang="en-US" sz="1400" dirty="0"/>
              <a:t>This is in celebration of </a:t>
            </a:r>
            <a:r>
              <a:rPr lang="en-US" sz="1400" b="1" dirty="0"/>
              <a:t>Florence Nightingale </a:t>
            </a:r>
            <a:r>
              <a:rPr lang="en-US" sz="1400" dirty="0"/>
              <a:t>– the icon of modern nursing’s 200th birthday. Florence would be proud of you. </a:t>
            </a:r>
          </a:p>
          <a:p>
            <a:pPr marL="0" indent="0">
              <a:lnSpc>
                <a:spcPct val="90000"/>
              </a:lnSpc>
              <a:buNone/>
            </a:pPr>
            <a:r>
              <a:rPr lang="en-US" sz="1400" dirty="0">
                <a:solidFill>
                  <a:srgbClr val="222222"/>
                </a:solidFill>
                <a:latin typeface="Open Sans"/>
              </a:rPr>
              <a:t>Nursing now focuses on five core areas: ensuring that nurses and midwives have a more prominent voice in health policy-making; encouraging greater investment in the nursing workforce; recruiting more nurses into leadership positions; conducting research that helps determine where nurses can have the greatest impact; and sharing of best nursing practices</a:t>
            </a:r>
            <a:endParaRPr lang="en-US" sz="1400" dirty="0"/>
          </a:p>
        </p:txBody>
      </p:sp>
      <p:sp>
        <p:nvSpPr>
          <p:cNvPr id="27" name="Isosceles Triangle 2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C7833C8C-8F6F-6C42-9057-9AE83A56E6D3}"/>
              </a:ext>
            </a:extLst>
          </p:cNvPr>
          <p:cNvPicPr>
            <a:picLocks noChangeAspect="1"/>
          </p:cNvPicPr>
          <p:nvPr/>
        </p:nvPicPr>
        <p:blipFill>
          <a:blip r:embed="rId3"/>
          <a:srcRect/>
          <a:stretch/>
        </p:blipFill>
        <p:spPr>
          <a:xfrm>
            <a:off x="1683643" y="1312599"/>
            <a:ext cx="4048565" cy="3615001"/>
          </a:xfrm>
          <a:prstGeom prst="rect">
            <a:avLst/>
          </a:prstGeom>
        </p:spPr>
      </p:pic>
      <p:pic>
        <p:nvPicPr>
          <p:cNvPr id="7" name="Picture 6" descr="A group of people sitting on a bed&#10;&#10;Description automatically generated">
            <a:extLst>
              <a:ext uri="{FF2B5EF4-FFF2-40B4-BE49-F238E27FC236}">
                <a16:creationId xmlns:a16="http://schemas.microsoft.com/office/drawing/2014/main" id="{C993AEB2-4FC2-464E-B85D-9F9EC8F86563}"/>
              </a:ext>
            </a:extLst>
          </p:cNvPr>
          <p:cNvPicPr>
            <a:picLocks noChangeAspect="1"/>
          </p:cNvPicPr>
          <p:nvPr/>
        </p:nvPicPr>
        <p:blipFill>
          <a:blip r:embed="rId4"/>
          <a:stretch>
            <a:fillRect/>
          </a:stretch>
        </p:blipFill>
        <p:spPr>
          <a:xfrm>
            <a:off x="6573255" y="1312599"/>
            <a:ext cx="4197962" cy="3615001"/>
          </a:xfrm>
          <a:prstGeom prst="rect">
            <a:avLst/>
          </a:prstGeom>
        </p:spPr>
      </p:pic>
    </p:spTree>
    <p:extLst>
      <p:ext uri="{BB962C8B-B14F-4D97-AF65-F5344CB8AC3E}">
        <p14:creationId xmlns:p14="http://schemas.microsoft.com/office/powerpoint/2010/main" val="122339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745C7-D5CC-4D49-903A-F91E4C480AA2}"/>
              </a:ext>
            </a:extLst>
          </p:cNvPr>
          <p:cNvSpPr>
            <a:spLocks noGrp="1"/>
          </p:cNvSpPr>
          <p:nvPr>
            <p:ph type="title"/>
          </p:nvPr>
        </p:nvSpPr>
        <p:spPr>
          <a:xfrm>
            <a:off x="1210491" y="381000"/>
            <a:ext cx="4534701" cy="930215"/>
          </a:xfrm>
        </p:spPr>
        <p:txBody>
          <a:bodyPr>
            <a:normAutofit/>
          </a:bodyPr>
          <a:lstStyle/>
          <a:p>
            <a:r>
              <a:rPr lang="en-US" b="1" dirty="0"/>
              <a:t>Why am I a Nurse?</a:t>
            </a:r>
          </a:p>
        </p:txBody>
      </p:sp>
      <p:sp>
        <p:nvSpPr>
          <p:cNvPr id="36" name="Isosceles Triangle 35">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6">
            <a:extLst>
              <a:ext uri="{FF2B5EF4-FFF2-40B4-BE49-F238E27FC236}">
                <a16:creationId xmlns:a16="http://schemas.microsoft.com/office/drawing/2014/main" id="{F56EBDFB-FB11-C34F-8249-09B6B2A59BB1}"/>
              </a:ext>
            </a:extLst>
          </p:cNvPr>
          <p:cNvPicPr>
            <a:picLocks noGrp="1" noChangeAspect="1"/>
          </p:cNvPicPr>
          <p:nvPr>
            <p:ph idx="1"/>
          </p:nvPr>
        </p:nvPicPr>
        <p:blipFill>
          <a:blip r:embed="rId3"/>
          <a:stretch>
            <a:fillRect/>
          </a:stretch>
        </p:blipFill>
        <p:spPr>
          <a:xfrm>
            <a:off x="8064198" y="1768188"/>
            <a:ext cx="3046798" cy="3715903"/>
          </a:xfrm>
        </p:spPr>
      </p:pic>
      <p:sp>
        <p:nvSpPr>
          <p:cNvPr id="38" name="Isosceles Triangle 37">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erson posing for the camera&#10;&#10;Description automatically generated">
            <a:extLst>
              <a:ext uri="{FF2B5EF4-FFF2-40B4-BE49-F238E27FC236}">
                <a16:creationId xmlns:a16="http://schemas.microsoft.com/office/drawing/2014/main" id="{4BAA4B64-83DF-B549-8D85-AF59EA1F22FB}"/>
              </a:ext>
            </a:extLst>
          </p:cNvPr>
          <p:cNvPicPr>
            <a:picLocks noChangeAspect="1"/>
          </p:cNvPicPr>
          <p:nvPr/>
        </p:nvPicPr>
        <p:blipFill>
          <a:blip r:embed="rId4"/>
          <a:stretch>
            <a:fillRect/>
          </a:stretch>
        </p:blipFill>
        <p:spPr>
          <a:xfrm>
            <a:off x="1237575" y="1656352"/>
            <a:ext cx="2973480" cy="3827739"/>
          </a:xfrm>
          <a:prstGeom prst="rect">
            <a:avLst/>
          </a:prstGeom>
        </p:spPr>
      </p:pic>
      <p:pic>
        <p:nvPicPr>
          <p:cNvPr id="9" name="Picture 8" descr="Two people standing in front of a building&#10;&#10;Description automatically generated">
            <a:extLst>
              <a:ext uri="{FF2B5EF4-FFF2-40B4-BE49-F238E27FC236}">
                <a16:creationId xmlns:a16="http://schemas.microsoft.com/office/drawing/2014/main" id="{E1FD7E4C-C8F7-B34E-ADC0-45DBBE242178}"/>
              </a:ext>
            </a:extLst>
          </p:cNvPr>
          <p:cNvPicPr>
            <a:picLocks noChangeAspect="1"/>
          </p:cNvPicPr>
          <p:nvPr/>
        </p:nvPicPr>
        <p:blipFill>
          <a:blip r:embed="rId5"/>
          <a:stretch>
            <a:fillRect/>
          </a:stretch>
        </p:blipFill>
        <p:spPr>
          <a:xfrm>
            <a:off x="4615608" y="1734493"/>
            <a:ext cx="2960784" cy="3716904"/>
          </a:xfrm>
          <a:prstGeom prst="rect">
            <a:avLst/>
          </a:prstGeom>
        </p:spPr>
      </p:pic>
    </p:spTree>
    <p:extLst>
      <p:ext uri="{BB962C8B-B14F-4D97-AF65-F5344CB8AC3E}">
        <p14:creationId xmlns:p14="http://schemas.microsoft.com/office/powerpoint/2010/main" val="216562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745C7-D5CC-4D49-903A-F91E4C480AA2}"/>
              </a:ext>
            </a:extLst>
          </p:cNvPr>
          <p:cNvSpPr>
            <a:spLocks noGrp="1"/>
          </p:cNvSpPr>
          <p:nvPr>
            <p:ph type="title"/>
          </p:nvPr>
        </p:nvSpPr>
        <p:spPr>
          <a:xfrm>
            <a:off x="1333502" y="483080"/>
            <a:ext cx="4566966" cy="768074"/>
          </a:xfrm>
        </p:spPr>
        <p:txBody>
          <a:bodyPr>
            <a:normAutofit/>
          </a:bodyPr>
          <a:lstStyle/>
          <a:p>
            <a:r>
              <a:rPr lang="en-US" b="1" dirty="0"/>
              <a:t>Why am I a Nurse?</a:t>
            </a:r>
          </a:p>
        </p:txBody>
      </p:sp>
      <p:sp>
        <p:nvSpPr>
          <p:cNvPr id="36" name="Isosceles Triangle 35">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A close up of a sign&#10;&#10;Description automatically generated">
            <a:extLst>
              <a:ext uri="{FF2B5EF4-FFF2-40B4-BE49-F238E27FC236}">
                <a16:creationId xmlns:a16="http://schemas.microsoft.com/office/drawing/2014/main" id="{D663BD22-F26A-0C41-B75D-2BCCF8D68733}"/>
              </a:ext>
            </a:extLst>
          </p:cNvPr>
          <p:cNvPicPr>
            <a:picLocks noGrp="1" noChangeAspect="1"/>
          </p:cNvPicPr>
          <p:nvPr>
            <p:ph idx="1"/>
          </p:nvPr>
        </p:nvPicPr>
        <p:blipFill>
          <a:blip r:embed="rId3"/>
          <a:stretch>
            <a:fillRect/>
          </a:stretch>
        </p:blipFill>
        <p:spPr>
          <a:xfrm>
            <a:off x="8989424" y="609600"/>
            <a:ext cx="2217064" cy="2145632"/>
          </a:xfrm>
        </p:spPr>
      </p:pic>
      <p:sp>
        <p:nvSpPr>
          <p:cNvPr id="7" name="TextBox 6">
            <a:extLst>
              <a:ext uri="{FF2B5EF4-FFF2-40B4-BE49-F238E27FC236}">
                <a16:creationId xmlns:a16="http://schemas.microsoft.com/office/drawing/2014/main" id="{21CD928A-6B41-8A45-92DA-218608A71991}"/>
              </a:ext>
            </a:extLst>
          </p:cNvPr>
          <p:cNvSpPr txBox="1"/>
          <p:nvPr/>
        </p:nvSpPr>
        <p:spPr>
          <a:xfrm>
            <a:off x="1146564" y="5666154"/>
            <a:ext cx="8596668" cy="369332"/>
          </a:xfrm>
          <a:prstGeom prst="rect">
            <a:avLst/>
          </a:prstGeom>
          <a:noFill/>
        </p:spPr>
        <p:txBody>
          <a:bodyPr wrap="square" rtlCol="0">
            <a:spAutoFit/>
          </a:bodyPr>
          <a:lstStyle/>
          <a:p>
            <a:r>
              <a:rPr lang="en-US" dirty="0"/>
              <a:t>Compassionate, inclusive and equitable care for the diverse LGBTQ community</a:t>
            </a:r>
          </a:p>
        </p:txBody>
      </p:sp>
      <p:pic>
        <p:nvPicPr>
          <p:cNvPr id="12" name="Picture 11" descr="A person wearing a uniform&#10;&#10;Description automatically generated">
            <a:extLst>
              <a:ext uri="{FF2B5EF4-FFF2-40B4-BE49-F238E27FC236}">
                <a16:creationId xmlns:a16="http://schemas.microsoft.com/office/drawing/2014/main" id="{2BBD8CF9-E7D5-B543-B575-E3CE5631CE8A}"/>
              </a:ext>
            </a:extLst>
          </p:cNvPr>
          <p:cNvPicPr>
            <a:picLocks noChangeAspect="1"/>
          </p:cNvPicPr>
          <p:nvPr/>
        </p:nvPicPr>
        <p:blipFill>
          <a:blip r:embed="rId4"/>
          <a:stretch>
            <a:fillRect/>
          </a:stretch>
        </p:blipFill>
        <p:spPr>
          <a:xfrm>
            <a:off x="6443950" y="665510"/>
            <a:ext cx="2121701" cy="2089722"/>
          </a:xfrm>
          <a:prstGeom prst="rect">
            <a:avLst/>
          </a:prstGeom>
        </p:spPr>
      </p:pic>
      <p:pic>
        <p:nvPicPr>
          <p:cNvPr id="14" name="Picture 13">
            <a:extLst>
              <a:ext uri="{FF2B5EF4-FFF2-40B4-BE49-F238E27FC236}">
                <a16:creationId xmlns:a16="http://schemas.microsoft.com/office/drawing/2014/main" id="{A84EA687-DBE5-C040-8601-CC546AC79A1D}"/>
              </a:ext>
            </a:extLst>
          </p:cNvPr>
          <p:cNvPicPr>
            <a:picLocks noChangeAspect="1"/>
          </p:cNvPicPr>
          <p:nvPr/>
        </p:nvPicPr>
        <p:blipFill>
          <a:blip r:embed="rId5"/>
          <a:srcRect/>
          <a:stretch/>
        </p:blipFill>
        <p:spPr>
          <a:xfrm>
            <a:off x="1938885" y="1581362"/>
            <a:ext cx="3003665" cy="3754582"/>
          </a:xfrm>
          <a:prstGeom prst="rect">
            <a:avLst/>
          </a:prstGeom>
        </p:spPr>
      </p:pic>
      <p:pic>
        <p:nvPicPr>
          <p:cNvPr id="17" name="Picture 16" descr="A picture containing indoor, object, sitting, close&#10;&#10;Description automatically generated">
            <a:extLst>
              <a:ext uri="{FF2B5EF4-FFF2-40B4-BE49-F238E27FC236}">
                <a16:creationId xmlns:a16="http://schemas.microsoft.com/office/drawing/2014/main" id="{245CA870-B21F-A54E-B337-AE19658B75F3}"/>
              </a:ext>
            </a:extLst>
          </p:cNvPr>
          <p:cNvPicPr>
            <a:picLocks noChangeAspect="1"/>
          </p:cNvPicPr>
          <p:nvPr/>
        </p:nvPicPr>
        <p:blipFill>
          <a:blip r:embed="rId6"/>
          <a:stretch>
            <a:fillRect/>
          </a:stretch>
        </p:blipFill>
        <p:spPr>
          <a:xfrm>
            <a:off x="6443949" y="3087783"/>
            <a:ext cx="2121701" cy="2275628"/>
          </a:xfrm>
          <a:prstGeom prst="rect">
            <a:avLst/>
          </a:prstGeom>
        </p:spPr>
      </p:pic>
      <p:pic>
        <p:nvPicPr>
          <p:cNvPr id="20" name="Picture 19" descr="Text&#10;&#10;Description automatically generated">
            <a:extLst>
              <a:ext uri="{FF2B5EF4-FFF2-40B4-BE49-F238E27FC236}">
                <a16:creationId xmlns:a16="http://schemas.microsoft.com/office/drawing/2014/main" id="{A315F435-447B-FF46-A19F-C4B211277C5B}"/>
              </a:ext>
            </a:extLst>
          </p:cNvPr>
          <p:cNvPicPr>
            <a:picLocks noChangeAspect="1"/>
          </p:cNvPicPr>
          <p:nvPr/>
        </p:nvPicPr>
        <p:blipFill>
          <a:blip r:embed="rId7"/>
          <a:stretch>
            <a:fillRect/>
          </a:stretch>
        </p:blipFill>
        <p:spPr>
          <a:xfrm>
            <a:off x="8989425" y="3085442"/>
            <a:ext cx="2217064" cy="2277969"/>
          </a:xfrm>
          <a:prstGeom prst="rect">
            <a:avLst/>
          </a:prstGeom>
        </p:spPr>
      </p:pic>
    </p:spTree>
    <p:extLst>
      <p:ext uri="{BB962C8B-B14F-4D97-AF65-F5344CB8AC3E}">
        <p14:creationId xmlns:p14="http://schemas.microsoft.com/office/powerpoint/2010/main" val="2244134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4B683-214F-604E-ACE6-26CCA3BC6372}"/>
              </a:ext>
            </a:extLst>
          </p:cNvPr>
          <p:cNvSpPr>
            <a:spLocks noGrp="1"/>
          </p:cNvSpPr>
          <p:nvPr>
            <p:ph type="title"/>
          </p:nvPr>
        </p:nvSpPr>
        <p:spPr>
          <a:xfrm>
            <a:off x="1333502" y="609600"/>
            <a:ext cx="8596668" cy="649857"/>
          </a:xfrm>
        </p:spPr>
        <p:txBody>
          <a:bodyPr>
            <a:normAutofit/>
          </a:bodyPr>
          <a:lstStyle/>
          <a:p>
            <a:r>
              <a:rPr lang="en-US" b="1" dirty="0"/>
              <a:t>Working in HIV and STD Prevention</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0F9133-8181-A543-9BE8-74A457250175}"/>
              </a:ext>
            </a:extLst>
          </p:cNvPr>
          <p:cNvSpPr>
            <a:spLocks noGrp="1"/>
          </p:cNvSpPr>
          <p:nvPr>
            <p:ph idx="1"/>
          </p:nvPr>
        </p:nvSpPr>
        <p:spPr>
          <a:xfrm>
            <a:off x="1035170" y="1509623"/>
            <a:ext cx="8895000" cy="4443964"/>
          </a:xfrm>
        </p:spPr>
        <p:txBody>
          <a:bodyPr>
            <a:normAutofit/>
          </a:bodyPr>
          <a:lstStyle/>
          <a:p>
            <a:pPr>
              <a:buFont typeface="Wingdings" pitchFamily="2" charset="2"/>
              <a:buChar char="Ø"/>
            </a:pPr>
            <a:r>
              <a:rPr lang="en-US" sz="2000" b="1" dirty="0"/>
              <a:t>What do I do every day? </a:t>
            </a:r>
          </a:p>
          <a:p>
            <a:pPr marL="0" indent="0">
              <a:buNone/>
            </a:pPr>
            <a:endParaRPr lang="en-US" sz="2000" b="1" dirty="0"/>
          </a:p>
          <a:p>
            <a:pPr>
              <a:buFont typeface="Wingdings" pitchFamily="2" charset="2"/>
              <a:buChar char="Ø"/>
            </a:pPr>
            <a:r>
              <a:rPr lang="en-US" sz="2000" b="1" dirty="0"/>
              <a:t>What are my routines? </a:t>
            </a:r>
          </a:p>
          <a:p>
            <a:pPr marL="0" indent="0">
              <a:buNone/>
            </a:pPr>
            <a:endParaRPr lang="en-US" sz="2000" b="1" dirty="0"/>
          </a:p>
          <a:p>
            <a:pPr>
              <a:buFont typeface="Wingdings" pitchFamily="2" charset="2"/>
              <a:buChar char="Ø"/>
            </a:pPr>
            <a:r>
              <a:rPr lang="en-US" sz="2000" b="1" dirty="0"/>
              <a:t>Types of patients that I see?</a:t>
            </a:r>
          </a:p>
          <a:p>
            <a:pPr marL="0" indent="0">
              <a:buNone/>
            </a:pPr>
            <a:endParaRPr lang="en-US" sz="2000" b="1" dirty="0"/>
          </a:p>
          <a:p>
            <a:pPr>
              <a:buFont typeface="Wingdings" pitchFamily="2" charset="2"/>
              <a:buChar char="Ø"/>
            </a:pPr>
            <a:r>
              <a:rPr lang="en-US" sz="2000" b="1" dirty="0"/>
              <a:t>What are the changes in my practice brought about by COVID-19?</a:t>
            </a:r>
          </a:p>
          <a:p>
            <a:pPr marL="0" indent="0">
              <a:buNone/>
            </a:pPr>
            <a:endParaRPr lang="en-US" sz="2000" b="1" dirty="0"/>
          </a:p>
          <a:p>
            <a:pPr>
              <a:buFont typeface="Wingdings" pitchFamily="2" charset="2"/>
              <a:buChar char="Ø"/>
            </a:pPr>
            <a:r>
              <a:rPr lang="en-US" sz="2000" b="1" dirty="0"/>
              <a:t>What do I think when leaving work?</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13976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4B683-214F-604E-ACE6-26CCA3BC6372}"/>
              </a:ext>
            </a:extLst>
          </p:cNvPr>
          <p:cNvSpPr>
            <a:spLocks noGrp="1"/>
          </p:cNvSpPr>
          <p:nvPr>
            <p:ph type="title"/>
          </p:nvPr>
        </p:nvSpPr>
        <p:spPr>
          <a:xfrm>
            <a:off x="1333502" y="609600"/>
            <a:ext cx="8596668" cy="1320800"/>
          </a:xfrm>
        </p:spPr>
        <p:txBody>
          <a:bodyPr>
            <a:normAutofit/>
          </a:bodyPr>
          <a:lstStyle/>
          <a:p>
            <a:r>
              <a:rPr lang="en-US" b="1" dirty="0"/>
              <a:t>Coping and Functioning Daily</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80F9133-8181-A543-9BE8-74A457250175}"/>
              </a:ext>
            </a:extLst>
          </p:cNvPr>
          <p:cNvSpPr>
            <a:spLocks noGrp="1"/>
          </p:cNvSpPr>
          <p:nvPr>
            <p:ph idx="1"/>
          </p:nvPr>
        </p:nvSpPr>
        <p:spPr>
          <a:xfrm>
            <a:off x="782211" y="1650118"/>
            <a:ext cx="9087573" cy="4491890"/>
          </a:xfrm>
        </p:spPr>
        <p:txBody>
          <a:bodyPr>
            <a:normAutofit/>
          </a:bodyPr>
          <a:lstStyle/>
          <a:p>
            <a:pPr marL="0" indent="0">
              <a:buNone/>
            </a:pPr>
            <a:r>
              <a:rPr lang="en-US" b="1" dirty="0"/>
              <a:t>Coping strategies</a:t>
            </a:r>
          </a:p>
          <a:p>
            <a:pPr>
              <a:buFont typeface="Wingdings" pitchFamily="2" charset="2"/>
              <a:buChar char="Ø"/>
            </a:pPr>
            <a:r>
              <a:rPr lang="en-US" dirty="0"/>
              <a:t>1. Practice </a:t>
            </a:r>
            <a:r>
              <a:rPr lang="en-US" b="1" dirty="0"/>
              <a:t>self compassion</a:t>
            </a:r>
          </a:p>
          <a:p>
            <a:pPr>
              <a:buFont typeface="Wingdings" pitchFamily="2" charset="2"/>
              <a:buChar char="Ø"/>
            </a:pPr>
            <a:r>
              <a:rPr lang="en-US" dirty="0"/>
              <a:t>2. </a:t>
            </a:r>
            <a:r>
              <a:rPr lang="en-US" b="1" dirty="0"/>
              <a:t>Mindfulness meditation </a:t>
            </a:r>
            <a:r>
              <a:rPr lang="en-US" dirty="0"/>
              <a:t>– deep breathing, staying at the present. Worrying will not help or change the situation</a:t>
            </a:r>
          </a:p>
          <a:p>
            <a:pPr>
              <a:buFont typeface="Wingdings" pitchFamily="2" charset="2"/>
              <a:buChar char="Ø"/>
            </a:pPr>
            <a:r>
              <a:rPr lang="en-US" dirty="0"/>
              <a:t>3. </a:t>
            </a:r>
            <a:r>
              <a:rPr lang="en-US" b="1" dirty="0"/>
              <a:t>Cognitive behavior skills </a:t>
            </a:r>
            <a:r>
              <a:rPr lang="en-US" dirty="0"/>
              <a:t>– positive thoughts</a:t>
            </a:r>
          </a:p>
          <a:p>
            <a:pPr>
              <a:buFont typeface="Wingdings" pitchFamily="2" charset="2"/>
              <a:buChar char="Ø"/>
            </a:pPr>
            <a:r>
              <a:rPr lang="en-US" dirty="0"/>
              <a:t>4. </a:t>
            </a:r>
            <a:r>
              <a:rPr lang="en-US" b="1" dirty="0"/>
              <a:t>Staying active </a:t>
            </a:r>
            <a:r>
              <a:rPr lang="en-US" dirty="0"/>
              <a:t>– walking, cycling, exercise, gardening – relieve stress</a:t>
            </a:r>
          </a:p>
          <a:p>
            <a:pPr>
              <a:buFont typeface="Wingdings" pitchFamily="2" charset="2"/>
              <a:buChar char="Ø"/>
            </a:pPr>
            <a:r>
              <a:rPr lang="en-US" dirty="0"/>
              <a:t>5. </a:t>
            </a:r>
            <a:r>
              <a:rPr lang="en-US" b="1" dirty="0"/>
              <a:t>Self care </a:t>
            </a:r>
            <a:r>
              <a:rPr lang="en-US" dirty="0"/>
              <a:t>- eating healthy, getting enough sleep, reading a book, </a:t>
            </a:r>
            <a:r>
              <a:rPr lang="en-US" dirty="0" err="1"/>
              <a:t>journalling</a:t>
            </a:r>
            <a:r>
              <a:rPr lang="en-US" dirty="0"/>
              <a:t>. </a:t>
            </a:r>
          </a:p>
          <a:p>
            <a:pPr>
              <a:buFont typeface="Wingdings" pitchFamily="2" charset="2"/>
              <a:buChar char="Ø"/>
            </a:pPr>
            <a:r>
              <a:rPr lang="en-US" dirty="0"/>
              <a:t>6. </a:t>
            </a:r>
            <a:r>
              <a:rPr lang="en-US" b="1" dirty="0"/>
              <a:t>Talking to friends/colleagues </a:t>
            </a:r>
            <a:r>
              <a:rPr lang="en-US" dirty="0"/>
              <a:t>– get help for stress and anxiety as needed. Some employers provide mental help services for their employees</a:t>
            </a:r>
          </a:p>
          <a:p>
            <a:pPr>
              <a:buFont typeface="Wingdings" pitchFamily="2" charset="2"/>
              <a:buChar char="Ø"/>
            </a:pPr>
            <a:r>
              <a:rPr lang="en-US" dirty="0"/>
              <a:t>7. </a:t>
            </a:r>
            <a:r>
              <a:rPr lang="en-US" b="1" dirty="0"/>
              <a:t>Take a break from media </a:t>
            </a:r>
            <a:r>
              <a:rPr lang="en-US" dirty="0"/>
              <a:t>– fb, IG, internet or TV. </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9099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745C7-D5CC-4D49-903A-F91E4C480AA2}"/>
              </a:ext>
            </a:extLst>
          </p:cNvPr>
          <p:cNvSpPr>
            <a:spLocks noGrp="1"/>
          </p:cNvSpPr>
          <p:nvPr>
            <p:ph type="title"/>
          </p:nvPr>
        </p:nvSpPr>
        <p:spPr>
          <a:xfrm>
            <a:off x="851688" y="368330"/>
            <a:ext cx="9538854" cy="678534"/>
          </a:xfrm>
        </p:spPr>
        <p:txBody>
          <a:bodyPr>
            <a:normAutofit fontScale="90000"/>
          </a:bodyPr>
          <a:lstStyle/>
          <a:p>
            <a:r>
              <a:rPr lang="en-US" b="1" dirty="0"/>
              <a:t>Bridging the academic, professional, civic, personal and intersectional identity</a:t>
            </a:r>
            <a:r>
              <a:rPr lang="en-US" dirty="0"/>
              <a:t>. </a:t>
            </a:r>
          </a:p>
        </p:txBody>
      </p:sp>
      <p:sp>
        <p:nvSpPr>
          <p:cNvPr id="36" name="Isosceles Triangle 35">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22D97A8D-C077-4042-89CF-E250E3DB70A1}"/>
              </a:ext>
            </a:extLst>
          </p:cNvPr>
          <p:cNvPicPr>
            <a:picLocks noChangeAspect="1"/>
          </p:cNvPicPr>
          <p:nvPr/>
        </p:nvPicPr>
        <p:blipFill>
          <a:blip r:embed="rId2"/>
          <a:srcRect/>
          <a:stretch/>
        </p:blipFill>
        <p:spPr>
          <a:xfrm>
            <a:off x="9364162" y="3978520"/>
            <a:ext cx="2090527" cy="2119196"/>
          </a:xfrm>
          <a:prstGeom prst="rect">
            <a:avLst/>
          </a:prstGeom>
        </p:spPr>
      </p:pic>
      <p:pic>
        <p:nvPicPr>
          <p:cNvPr id="15" name="Content Placeholder 14">
            <a:extLst>
              <a:ext uri="{FF2B5EF4-FFF2-40B4-BE49-F238E27FC236}">
                <a16:creationId xmlns:a16="http://schemas.microsoft.com/office/drawing/2014/main" id="{4EB6EE6C-5C16-7544-ABB7-5C9619ACE503}"/>
              </a:ext>
            </a:extLst>
          </p:cNvPr>
          <p:cNvPicPr>
            <a:picLocks noGrp="1" noChangeAspect="1"/>
          </p:cNvPicPr>
          <p:nvPr>
            <p:ph idx="1"/>
          </p:nvPr>
        </p:nvPicPr>
        <p:blipFill>
          <a:blip r:embed="rId3"/>
          <a:srcRect/>
          <a:stretch/>
        </p:blipFill>
        <p:spPr>
          <a:xfrm>
            <a:off x="421298" y="1512030"/>
            <a:ext cx="2004003" cy="2004003"/>
          </a:xfrm>
        </p:spPr>
      </p:pic>
      <p:pic>
        <p:nvPicPr>
          <p:cNvPr id="18" name="Picture 17">
            <a:extLst>
              <a:ext uri="{FF2B5EF4-FFF2-40B4-BE49-F238E27FC236}">
                <a16:creationId xmlns:a16="http://schemas.microsoft.com/office/drawing/2014/main" id="{1AB93BD0-3BA0-3144-AB4A-E372F1E219E0}"/>
              </a:ext>
            </a:extLst>
          </p:cNvPr>
          <p:cNvPicPr>
            <a:picLocks noChangeAspect="1"/>
          </p:cNvPicPr>
          <p:nvPr/>
        </p:nvPicPr>
        <p:blipFill>
          <a:blip r:embed="rId4"/>
          <a:srcRect/>
          <a:stretch/>
        </p:blipFill>
        <p:spPr>
          <a:xfrm>
            <a:off x="7171940" y="1728959"/>
            <a:ext cx="2330106" cy="1813248"/>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0A3669AA-8C75-8041-8DA0-F97DCE69D409}"/>
              </a:ext>
            </a:extLst>
          </p:cNvPr>
          <p:cNvPicPr>
            <a:picLocks noChangeAspect="1"/>
          </p:cNvPicPr>
          <p:nvPr/>
        </p:nvPicPr>
        <p:blipFill>
          <a:blip r:embed="rId5"/>
          <a:stretch>
            <a:fillRect/>
          </a:stretch>
        </p:blipFill>
        <p:spPr>
          <a:xfrm>
            <a:off x="713880" y="4088085"/>
            <a:ext cx="2482572" cy="2027181"/>
          </a:xfrm>
          <a:prstGeom prst="rect">
            <a:avLst/>
          </a:prstGeom>
        </p:spPr>
      </p:pic>
      <p:pic>
        <p:nvPicPr>
          <p:cNvPr id="6" name="Picture 5" descr="Logo, company name&#10;&#10;Description automatically generated">
            <a:extLst>
              <a:ext uri="{FF2B5EF4-FFF2-40B4-BE49-F238E27FC236}">
                <a16:creationId xmlns:a16="http://schemas.microsoft.com/office/drawing/2014/main" id="{C63ABE42-2CE9-164B-84F8-06F6CBE6F21A}"/>
              </a:ext>
            </a:extLst>
          </p:cNvPr>
          <p:cNvPicPr>
            <a:picLocks noChangeAspect="1"/>
          </p:cNvPicPr>
          <p:nvPr/>
        </p:nvPicPr>
        <p:blipFill>
          <a:blip r:embed="rId6"/>
          <a:stretch>
            <a:fillRect/>
          </a:stretch>
        </p:blipFill>
        <p:spPr>
          <a:xfrm>
            <a:off x="9669542" y="519819"/>
            <a:ext cx="1794578" cy="1300064"/>
          </a:xfrm>
          <a:prstGeom prst="rect">
            <a:avLst/>
          </a:prstGeom>
        </p:spPr>
      </p:pic>
      <p:pic>
        <p:nvPicPr>
          <p:cNvPr id="8" name="Picture 7" descr="A group of people on a newspaper&#10;&#10;Description automatically generated">
            <a:extLst>
              <a:ext uri="{FF2B5EF4-FFF2-40B4-BE49-F238E27FC236}">
                <a16:creationId xmlns:a16="http://schemas.microsoft.com/office/drawing/2014/main" id="{267642B3-49C9-8B48-B729-2DBB3BB17C29}"/>
              </a:ext>
            </a:extLst>
          </p:cNvPr>
          <p:cNvPicPr>
            <a:picLocks noChangeAspect="1"/>
          </p:cNvPicPr>
          <p:nvPr/>
        </p:nvPicPr>
        <p:blipFill>
          <a:blip r:embed="rId7"/>
          <a:stretch>
            <a:fillRect/>
          </a:stretch>
        </p:blipFill>
        <p:spPr>
          <a:xfrm>
            <a:off x="2651290" y="1446238"/>
            <a:ext cx="2603078" cy="2378690"/>
          </a:xfrm>
          <a:prstGeom prst="rect">
            <a:avLst/>
          </a:prstGeom>
        </p:spPr>
      </p:pic>
      <p:pic>
        <p:nvPicPr>
          <p:cNvPr id="11" name="Picture 10">
            <a:extLst>
              <a:ext uri="{FF2B5EF4-FFF2-40B4-BE49-F238E27FC236}">
                <a16:creationId xmlns:a16="http://schemas.microsoft.com/office/drawing/2014/main" id="{B73DA718-23ED-0A46-9B07-9FF3B884AEDC}"/>
              </a:ext>
            </a:extLst>
          </p:cNvPr>
          <p:cNvPicPr>
            <a:picLocks noChangeAspect="1"/>
          </p:cNvPicPr>
          <p:nvPr/>
        </p:nvPicPr>
        <p:blipFill>
          <a:blip r:embed="rId8"/>
          <a:srcRect/>
          <a:stretch/>
        </p:blipFill>
        <p:spPr>
          <a:xfrm>
            <a:off x="5494070" y="1769514"/>
            <a:ext cx="1438168" cy="1915064"/>
          </a:xfrm>
          <a:prstGeom prst="rect">
            <a:avLst/>
          </a:prstGeom>
        </p:spPr>
      </p:pic>
      <p:pic>
        <p:nvPicPr>
          <p:cNvPr id="13" name="Picture 12" descr="A group of people posing for a photo&#10;&#10;Description automatically generated">
            <a:extLst>
              <a:ext uri="{FF2B5EF4-FFF2-40B4-BE49-F238E27FC236}">
                <a16:creationId xmlns:a16="http://schemas.microsoft.com/office/drawing/2014/main" id="{CD6D414A-F1B5-6C48-BD52-3738E955558C}"/>
              </a:ext>
            </a:extLst>
          </p:cNvPr>
          <p:cNvPicPr>
            <a:picLocks noChangeAspect="1"/>
          </p:cNvPicPr>
          <p:nvPr/>
        </p:nvPicPr>
        <p:blipFill>
          <a:blip r:embed="rId9"/>
          <a:stretch>
            <a:fillRect/>
          </a:stretch>
        </p:blipFill>
        <p:spPr>
          <a:xfrm>
            <a:off x="7010307" y="4144143"/>
            <a:ext cx="1725960" cy="1915064"/>
          </a:xfrm>
          <a:prstGeom prst="rect">
            <a:avLst/>
          </a:prstGeom>
        </p:spPr>
      </p:pic>
      <p:pic>
        <p:nvPicPr>
          <p:cNvPr id="19" name="Picture 18" descr="A group of people posing for the camera&#10;&#10;Description automatically generated">
            <a:extLst>
              <a:ext uri="{FF2B5EF4-FFF2-40B4-BE49-F238E27FC236}">
                <a16:creationId xmlns:a16="http://schemas.microsoft.com/office/drawing/2014/main" id="{0B4567D3-0745-E942-AD8A-BFFFDD17225A}"/>
              </a:ext>
            </a:extLst>
          </p:cNvPr>
          <p:cNvPicPr>
            <a:picLocks noChangeAspect="1"/>
          </p:cNvPicPr>
          <p:nvPr/>
        </p:nvPicPr>
        <p:blipFill>
          <a:blip r:embed="rId10"/>
          <a:stretch>
            <a:fillRect/>
          </a:stretch>
        </p:blipFill>
        <p:spPr>
          <a:xfrm>
            <a:off x="3801840" y="4144143"/>
            <a:ext cx="2603078" cy="1996263"/>
          </a:xfrm>
          <a:prstGeom prst="rect">
            <a:avLst/>
          </a:prstGeom>
        </p:spPr>
      </p:pic>
      <p:pic>
        <p:nvPicPr>
          <p:cNvPr id="21" name="Picture 20" descr="A person holding a dog&#10;&#10;Description automatically generated">
            <a:extLst>
              <a:ext uri="{FF2B5EF4-FFF2-40B4-BE49-F238E27FC236}">
                <a16:creationId xmlns:a16="http://schemas.microsoft.com/office/drawing/2014/main" id="{5FC92C09-7613-144A-9D19-93BF70FCF220}"/>
              </a:ext>
            </a:extLst>
          </p:cNvPr>
          <p:cNvPicPr>
            <a:picLocks noChangeAspect="1"/>
          </p:cNvPicPr>
          <p:nvPr/>
        </p:nvPicPr>
        <p:blipFill>
          <a:blip r:embed="rId11"/>
          <a:stretch>
            <a:fillRect/>
          </a:stretch>
        </p:blipFill>
        <p:spPr>
          <a:xfrm>
            <a:off x="9718551" y="2010575"/>
            <a:ext cx="1794578" cy="1415975"/>
          </a:xfrm>
          <a:prstGeom prst="rect">
            <a:avLst/>
          </a:prstGeom>
        </p:spPr>
      </p:pic>
    </p:spTree>
    <p:extLst>
      <p:ext uri="{BB962C8B-B14F-4D97-AF65-F5344CB8AC3E}">
        <p14:creationId xmlns:p14="http://schemas.microsoft.com/office/powerpoint/2010/main" val="2142596539"/>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3662</Words>
  <Application>Microsoft Macintosh PowerPoint</Application>
  <PresentationFormat>Widescreen</PresentationFormat>
  <Paragraphs>211</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Open Sans</vt:lpstr>
      <vt:lpstr>Trebuchet MS</vt:lpstr>
      <vt:lpstr>Wingdings</vt:lpstr>
      <vt:lpstr>Wingdings 3</vt:lpstr>
      <vt:lpstr>Facet</vt:lpstr>
      <vt:lpstr>2020 Year of the Nurse:  Celebration of Heroism, Resilience and Healing</vt:lpstr>
      <vt:lpstr>Disclosures: None</vt:lpstr>
      <vt:lpstr>Objectives: </vt:lpstr>
      <vt:lpstr>Introduction and Background</vt:lpstr>
      <vt:lpstr>Why am I a Nurse?</vt:lpstr>
      <vt:lpstr>Why am I a Nurse?</vt:lpstr>
      <vt:lpstr>Working in HIV and STD Prevention</vt:lpstr>
      <vt:lpstr>Coping and Functioning Daily</vt:lpstr>
      <vt:lpstr>Bridging the academic, professional, civic, personal and intersectional identity. </vt:lpstr>
      <vt:lpstr>PowerPoint Presentation</vt:lpstr>
      <vt:lpstr>Are We Heroes?</vt:lpstr>
      <vt:lpstr>Relief in Sight</vt:lpstr>
      <vt:lpstr>PowerPoint Presentation</vt:lpstr>
      <vt:lpstr>PowerPoint Presentation</vt:lpstr>
      <vt:lpstr>PowerPoint Presentation</vt:lpstr>
      <vt:lpstr>COVID-19 Vaccine Trials</vt:lpstr>
      <vt:lpstr>COVID-19 Vaccine Trials</vt:lpstr>
      <vt:lpstr>COVID-19 Vaccine Trials</vt:lpstr>
      <vt:lpstr>Challenges in Vaccines </vt:lpstr>
      <vt:lpstr>The 7 Cs of Resilience </vt:lpstr>
      <vt:lpstr>Recommendations </vt:lpstr>
      <vt:lpstr>I Believe We Are Heroes: We Are in this Together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Year of the Nurse:  Celebration of Heroism, Resilience and Healing</dc:title>
  <dc:creator>Harold Sarmiento</dc:creator>
  <cp:lastModifiedBy>Harold Sarmiento</cp:lastModifiedBy>
  <cp:revision>3</cp:revision>
  <dcterms:created xsi:type="dcterms:W3CDTF">2020-10-27T07:25:39Z</dcterms:created>
  <dcterms:modified xsi:type="dcterms:W3CDTF">2020-10-27T07:56:31Z</dcterms:modified>
</cp:coreProperties>
</file>