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1"/>
  </p:sldMasterIdLst>
  <p:sldIdLst>
    <p:sldId id="256" r:id="rId2"/>
    <p:sldId id="257" r:id="rId3"/>
    <p:sldId id="269" r:id="rId4"/>
    <p:sldId id="268" r:id="rId5"/>
    <p:sldId id="263" r:id="rId6"/>
    <p:sldId id="264" r:id="rId7"/>
    <p:sldId id="277" r:id="rId8"/>
    <p:sldId id="266" r:id="rId9"/>
    <p:sldId id="265" r:id="rId10"/>
    <p:sldId id="270" r:id="rId11"/>
    <p:sldId id="274" r:id="rId12"/>
    <p:sldId id="258" r:id="rId13"/>
    <p:sldId id="262" r:id="rId14"/>
    <p:sldId id="272" r:id="rId15"/>
    <p:sldId id="275" r:id="rId16"/>
    <p:sldId id="271" r:id="rId17"/>
    <p:sldId id="273" r:id="rId18"/>
    <p:sldId id="278"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0" autoAdjust="0"/>
    <p:restoredTop sz="94660"/>
  </p:normalViewPr>
  <p:slideViewPr>
    <p:cSldViewPr snapToGrid="0">
      <p:cViewPr varScale="1">
        <p:scale>
          <a:sx n="97" d="100"/>
          <a:sy n="97" d="100"/>
        </p:scale>
        <p:origin x="4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10/28/20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498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5111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9920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4392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368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0117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3392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18467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1295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05739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40103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smtClean="0"/>
              <a:pPr/>
              <a:t>10/28/20</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193596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file:////In-fi01/users1/M/KATHLEEN%20MACKERROW/My%20Documents/COVID%2019/A%20Nurse&#8217;s%20Healing%20Journey%20Through%20COVID-19.pptx" TargetMode="Externa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urvivorcorps.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linicaltrials.ucsf.edu/covid-19" TargetMode="External"/><Relationship Id="rId2" Type="http://schemas.openxmlformats.org/officeDocument/2006/relationships/hyperlink" Target="https://www.riseabovecovid.org/en/?gclid=EAIaIQobChMIs_ia9KjR7AIVKB6tBh2vggXOEAAYASAAEgI1r_D_BwE&amp;gclsrc=aw.d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COVID19survivorcorps/" TargetMode="External"/><Relationship Id="rId2" Type="http://schemas.openxmlformats.org/officeDocument/2006/relationships/hyperlink" Target="https://www.wearebodypolitic.com/covid19" TargetMode="External"/><Relationship Id="rId1" Type="http://schemas.openxmlformats.org/officeDocument/2006/relationships/slideLayout" Target="../slideLayouts/slideLayout2.xml"/><Relationship Id="rId6" Type="http://schemas.openxmlformats.org/officeDocument/2006/relationships/hyperlink" Target="https://psychiatry.ucsf.edu/copingresources" TargetMode="External"/><Relationship Id="rId5" Type="http://schemas.openxmlformats.org/officeDocument/2006/relationships/hyperlink" Target="https://www.mentalhealthsf.org/" TargetMode="External"/><Relationship Id="rId4" Type="http://schemas.openxmlformats.org/officeDocument/2006/relationships/hyperlink" Target="https://www.bayareacouncil.org/covid19/"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jamanetwork.com/journals/jama/fullarticle/2771111" TargetMode="External"/><Relationship Id="rId2" Type="http://schemas.openxmlformats.org/officeDocument/2006/relationships/hyperlink" Target="https://www.statnews.com/2020/10/07/covid-19-long-haulers-experience-hidden-disabilities/" TargetMode="External"/><Relationship Id="rId1" Type="http://schemas.openxmlformats.org/officeDocument/2006/relationships/slideLayout" Target="../slideLayouts/slideLayout2.xml"/><Relationship Id="rId4" Type="http://schemas.openxmlformats.org/officeDocument/2006/relationships/hyperlink" Target="https://www.ucsf.edu/magazine/covid-bod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vid.cdc.gov/covid-data-tracker/#cases_casesper100klast7days"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ucsf.edu/magazine/covid-bod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vid.cdc.gov/covid-data-tracker/#health-care-personnel"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585" y="882376"/>
            <a:ext cx="11413671" cy="2926080"/>
          </a:xfrm>
        </p:spPr>
        <p:txBody>
          <a:bodyPr>
            <a:normAutofit/>
          </a:bodyPr>
          <a:lstStyle/>
          <a:p>
            <a:r>
              <a:rPr lang="en-US" sz="6000" dirty="0"/>
              <a:t>A Healing Journey Through COVID-19: </a:t>
            </a:r>
            <a:br>
              <a:rPr lang="en-US" sz="6000" dirty="0"/>
            </a:br>
            <a:r>
              <a:rPr lang="en-US" sz="6000" dirty="0"/>
              <a:t>Then and Now</a:t>
            </a:r>
          </a:p>
        </p:txBody>
      </p:sp>
      <p:sp>
        <p:nvSpPr>
          <p:cNvPr id="3" name="Subtitle 2"/>
          <p:cNvSpPr>
            <a:spLocks noGrp="1"/>
          </p:cNvSpPr>
          <p:nvPr>
            <p:ph type="subTitle" idx="1"/>
          </p:nvPr>
        </p:nvSpPr>
        <p:spPr>
          <a:xfrm>
            <a:off x="277586" y="4237264"/>
            <a:ext cx="8092692" cy="1885950"/>
          </a:xfrm>
        </p:spPr>
        <p:txBody>
          <a:bodyPr>
            <a:normAutofit/>
          </a:bodyPr>
          <a:lstStyle/>
          <a:p>
            <a:r>
              <a:rPr lang="en-US" dirty="0"/>
              <a:t>Kathleen MacKerrow, MS, RN, GCNS-BC, DSD</a:t>
            </a:r>
          </a:p>
          <a:p>
            <a:r>
              <a:rPr lang="en-US" dirty="0"/>
              <a:t>Geriatric Clinical Nurse Specialist, Laguna Honda Hospital &amp; Rehabilitation Center</a:t>
            </a:r>
          </a:p>
          <a:p>
            <a:r>
              <a:rPr lang="en-US" dirty="0"/>
              <a:t>Volunteer Clinical Faculty, University of California, San Francisco</a:t>
            </a:r>
          </a:p>
        </p:txBody>
      </p:sp>
      <p:pic>
        <p:nvPicPr>
          <p:cNvPr id="4" name="Picture 3"/>
          <p:cNvPicPr>
            <a:picLocks noChangeAspect="1"/>
          </p:cNvPicPr>
          <p:nvPr/>
        </p:nvPicPr>
        <p:blipFill>
          <a:blip r:embed="rId2"/>
          <a:stretch>
            <a:fillRect/>
          </a:stretch>
        </p:blipFill>
        <p:spPr>
          <a:xfrm>
            <a:off x="8571662" y="4130152"/>
            <a:ext cx="3240174" cy="2160116"/>
          </a:xfrm>
          <a:prstGeom prst="rect">
            <a:avLst/>
          </a:prstGeom>
          <a:ln w="76200">
            <a:solidFill>
              <a:srgbClr val="FFC000"/>
            </a:solidFill>
          </a:ln>
        </p:spPr>
      </p:pic>
      <p:sp>
        <p:nvSpPr>
          <p:cNvPr id="5" name="TextBox 4"/>
          <p:cNvSpPr txBox="1"/>
          <p:nvPr/>
        </p:nvSpPr>
        <p:spPr>
          <a:xfrm>
            <a:off x="2204358" y="6158197"/>
            <a:ext cx="5100563" cy="369332"/>
          </a:xfrm>
          <a:prstGeom prst="rect">
            <a:avLst/>
          </a:prstGeom>
          <a:noFill/>
        </p:spPr>
        <p:txBody>
          <a:bodyPr wrap="none" rtlCol="0">
            <a:spAutoFit/>
          </a:bodyPr>
          <a:lstStyle/>
          <a:p>
            <a:r>
              <a:rPr lang="en-US" b="1" dirty="0">
                <a:solidFill>
                  <a:srgbClr val="FFC000"/>
                </a:solidFill>
              </a:rPr>
              <a:t>Presentation to the Philippine Nurses Association</a:t>
            </a:r>
          </a:p>
        </p:txBody>
      </p:sp>
    </p:spTree>
    <p:extLst>
      <p:ext uri="{BB962C8B-B14F-4D97-AF65-F5344CB8AC3E}">
        <p14:creationId xmlns:p14="http://schemas.microsoft.com/office/powerpoint/2010/main" val="395246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1383324"/>
            <a:ext cx="10010670" cy="3369546"/>
          </a:xfrm>
        </p:spPr>
        <p:txBody>
          <a:bodyPr>
            <a:normAutofit fontScale="90000"/>
          </a:bodyPr>
          <a:lstStyle/>
          <a:p>
            <a:pPr algn="ctr"/>
            <a:r>
              <a:rPr lang="en-US" b="1" dirty="0">
                <a:solidFill>
                  <a:srgbClr val="FFC000"/>
                </a:solidFill>
              </a:rPr>
              <a:t>A PERSONAL JOURNEY WITH COVID-19</a:t>
            </a:r>
            <a:br>
              <a:rPr lang="en-US" dirty="0"/>
            </a:br>
            <a:br>
              <a:rPr lang="en-US" dirty="0"/>
            </a:br>
            <a:r>
              <a:rPr lang="en-US" sz="2800" i="1" dirty="0"/>
              <a:t>The following information will be shared not to create fear, but to raise awareness for healthcare workers about the risk of COVID-19, recognition of it, action at the first sign/symptom of the virus, and some of the challenges that might be faced in the journey of healing.  </a:t>
            </a:r>
            <a:br>
              <a:rPr lang="en-US" sz="2800" i="1" dirty="0"/>
            </a:br>
            <a:r>
              <a:rPr lang="en-US" sz="2800" i="1" dirty="0"/>
              <a:t>The information will also be useful to help you with family members, friends, coworkers, and the patients you care for who might be affected by COVID-19. </a:t>
            </a:r>
            <a:br>
              <a:rPr lang="en-US" dirty="0"/>
            </a:br>
            <a:endParaRPr lang="en-US" dirty="0"/>
          </a:p>
        </p:txBody>
      </p:sp>
      <p:pic>
        <p:nvPicPr>
          <p:cNvPr id="6" name="Picture 5"/>
          <p:cNvPicPr>
            <a:picLocks noChangeAspect="1"/>
          </p:cNvPicPr>
          <p:nvPr/>
        </p:nvPicPr>
        <p:blipFill>
          <a:blip r:embed="rId2"/>
          <a:stretch>
            <a:fillRect/>
          </a:stretch>
        </p:blipFill>
        <p:spPr>
          <a:xfrm>
            <a:off x="3831518" y="4752870"/>
            <a:ext cx="4498484" cy="1657978"/>
          </a:xfrm>
          <a:prstGeom prst="rect">
            <a:avLst/>
          </a:prstGeom>
          <a:ln w="57150">
            <a:solidFill>
              <a:srgbClr val="FFC000"/>
            </a:solidFill>
          </a:ln>
        </p:spPr>
      </p:pic>
    </p:spTree>
    <p:extLst>
      <p:ext uri="{BB962C8B-B14F-4D97-AF65-F5344CB8AC3E}">
        <p14:creationId xmlns:p14="http://schemas.microsoft.com/office/powerpoint/2010/main" val="73604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78661" y="621452"/>
            <a:ext cx="7335297" cy="5698961"/>
          </a:xfrm>
          <a:prstGeom prst="rect">
            <a:avLst/>
          </a:prstGeom>
        </p:spPr>
      </p:pic>
      <p:sp>
        <p:nvSpPr>
          <p:cNvPr id="5" name="TextBox 4"/>
          <p:cNvSpPr txBox="1"/>
          <p:nvPr/>
        </p:nvSpPr>
        <p:spPr>
          <a:xfrm>
            <a:off x="9284677" y="2130251"/>
            <a:ext cx="2431702" cy="4340888"/>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432080" y="1485773"/>
            <a:ext cx="3356146" cy="3970318"/>
          </a:xfrm>
          <a:prstGeom prst="rect">
            <a:avLst/>
          </a:prstGeom>
          <a:noFill/>
        </p:spPr>
        <p:txBody>
          <a:bodyPr wrap="square" rtlCol="0">
            <a:spAutoFit/>
          </a:bodyPr>
          <a:lstStyle/>
          <a:p>
            <a:pPr algn="ctr"/>
            <a:endParaRPr lang="en-US" sz="3600" b="1" dirty="0"/>
          </a:p>
          <a:p>
            <a:pPr algn="ctr"/>
            <a:r>
              <a:rPr lang="en-US" sz="3600" b="1" dirty="0">
                <a:solidFill>
                  <a:schemeClr val="accent1"/>
                </a:solidFill>
              </a:rPr>
              <a:t>Hospital’s Quick Response to Pandemic:  Protecting Patients and Staff </a:t>
            </a:r>
          </a:p>
        </p:txBody>
      </p:sp>
      <p:pic>
        <p:nvPicPr>
          <p:cNvPr id="7" name="Picture 6"/>
          <p:cNvPicPr>
            <a:picLocks noChangeAspect="1"/>
          </p:cNvPicPr>
          <p:nvPr/>
        </p:nvPicPr>
        <p:blipFill>
          <a:blip r:embed="rId3"/>
          <a:stretch>
            <a:fillRect/>
          </a:stretch>
        </p:blipFill>
        <p:spPr>
          <a:xfrm>
            <a:off x="7465162" y="2549674"/>
            <a:ext cx="4411989" cy="2664552"/>
          </a:xfrm>
          <a:prstGeom prst="rect">
            <a:avLst/>
          </a:prstGeom>
        </p:spPr>
      </p:pic>
    </p:spTree>
    <p:extLst>
      <p:ext uri="{BB962C8B-B14F-4D97-AF65-F5344CB8AC3E}">
        <p14:creationId xmlns:p14="http://schemas.microsoft.com/office/powerpoint/2010/main" val="891062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964" y="478972"/>
            <a:ext cx="10344149" cy="1356360"/>
          </a:xfrm>
        </p:spPr>
        <p:txBody>
          <a:bodyPr/>
          <a:lstStyle/>
          <a:p>
            <a:r>
              <a:rPr lang="en-US" dirty="0"/>
              <a:t>Clarifying Questions Before We Begin</a:t>
            </a:r>
          </a:p>
        </p:txBody>
      </p:sp>
      <p:sp>
        <p:nvSpPr>
          <p:cNvPr id="3" name="Content Placeholder 2"/>
          <p:cNvSpPr>
            <a:spLocks noGrp="1"/>
          </p:cNvSpPr>
          <p:nvPr>
            <p:ph idx="1"/>
          </p:nvPr>
        </p:nvSpPr>
        <p:spPr>
          <a:xfrm>
            <a:off x="693964" y="1641020"/>
            <a:ext cx="10842172" cy="4710794"/>
          </a:xfrm>
        </p:spPr>
        <p:txBody>
          <a:bodyPr>
            <a:normAutofit lnSpcReduction="10000"/>
          </a:bodyPr>
          <a:lstStyle/>
          <a:p>
            <a:r>
              <a:rPr lang="en-US" sz="2400" b="1" dirty="0"/>
              <a:t>Q:  Where and how did I catch COVID-19?</a:t>
            </a:r>
          </a:p>
          <a:p>
            <a:pPr lvl="1"/>
            <a:r>
              <a:rPr lang="en-US" dirty="0">
                <a:solidFill>
                  <a:srgbClr val="002060"/>
                </a:solidFill>
              </a:rPr>
              <a:t>A:  I do not know.  A thorough contact tracing could not determine the exact time/situation when I acquired it. </a:t>
            </a:r>
          </a:p>
          <a:p>
            <a:r>
              <a:rPr lang="en-US" sz="2400" b="1" dirty="0"/>
              <a:t>Q:  Do I live by myself?</a:t>
            </a:r>
          </a:p>
          <a:p>
            <a:pPr lvl="1"/>
            <a:r>
              <a:rPr lang="en-US" dirty="0">
                <a:solidFill>
                  <a:srgbClr val="002060"/>
                </a:solidFill>
              </a:rPr>
              <a:t>A:  Yes.  I live by myself and did not have anyone in my home during the shelter-in-place period.</a:t>
            </a:r>
          </a:p>
          <a:p>
            <a:r>
              <a:rPr lang="en-US" sz="2400" b="1" dirty="0"/>
              <a:t>Q:  Was I careful about infection control practices including wearing a mask, social distancing, and handwashing prior to catching COVID-19?</a:t>
            </a:r>
          </a:p>
          <a:p>
            <a:pPr lvl="1">
              <a:lnSpc>
                <a:spcPct val="110000"/>
              </a:lnSpc>
            </a:pPr>
            <a:r>
              <a:rPr lang="en-US" dirty="0">
                <a:solidFill>
                  <a:srgbClr val="002060"/>
                </a:solidFill>
              </a:rPr>
              <a:t>A:  Very much so that people teased me about how much cleaning I was doing</a:t>
            </a:r>
          </a:p>
          <a:p>
            <a:r>
              <a:rPr lang="en-US" sz="2400" b="1" dirty="0"/>
              <a:t>Q:  Did I have risk factors that would make it more severe if I caught COVID-19?</a:t>
            </a:r>
          </a:p>
          <a:p>
            <a:pPr lvl="1">
              <a:lnSpc>
                <a:spcPct val="100000"/>
              </a:lnSpc>
            </a:pPr>
            <a:r>
              <a:rPr lang="en-US" dirty="0">
                <a:solidFill>
                  <a:srgbClr val="002060"/>
                </a:solidFill>
              </a:rPr>
              <a:t>A:  Yes (heart, respiratory, overweight)</a:t>
            </a:r>
          </a:p>
          <a:p>
            <a:r>
              <a:rPr lang="en-US" sz="2400" b="1" dirty="0"/>
              <a:t>Q:  Did I think I would catch it?</a:t>
            </a:r>
          </a:p>
          <a:p>
            <a:pPr lvl="1">
              <a:lnSpc>
                <a:spcPct val="120000"/>
              </a:lnSpc>
            </a:pPr>
            <a:r>
              <a:rPr lang="en-US" dirty="0">
                <a:solidFill>
                  <a:srgbClr val="002060"/>
                </a:solidFill>
              </a:rPr>
              <a:t>A</a:t>
            </a:r>
            <a:r>
              <a:rPr lang="en-US" dirty="0"/>
              <a:t>:  </a:t>
            </a:r>
            <a:r>
              <a:rPr lang="en-US" dirty="0">
                <a:solidFill>
                  <a:srgbClr val="002060"/>
                </a:solidFill>
              </a:rPr>
              <a:t>Nope. I was extremely careful and thought I’d be safe.  </a:t>
            </a:r>
            <a:endParaRPr lang="en-US" dirty="0"/>
          </a:p>
        </p:txBody>
      </p:sp>
      <p:pic>
        <p:nvPicPr>
          <p:cNvPr id="4" name="Picture 3"/>
          <p:cNvPicPr>
            <a:picLocks noChangeAspect="1"/>
          </p:cNvPicPr>
          <p:nvPr/>
        </p:nvPicPr>
        <p:blipFill>
          <a:blip r:embed="rId2"/>
          <a:stretch>
            <a:fillRect/>
          </a:stretch>
        </p:blipFill>
        <p:spPr>
          <a:xfrm>
            <a:off x="10126436" y="5050972"/>
            <a:ext cx="1524000" cy="1524000"/>
          </a:xfrm>
          <a:prstGeom prst="rect">
            <a:avLst/>
          </a:prstGeom>
        </p:spPr>
      </p:pic>
    </p:spTree>
    <p:extLst>
      <p:ext uri="{BB962C8B-B14F-4D97-AF65-F5344CB8AC3E}">
        <p14:creationId xmlns:p14="http://schemas.microsoft.com/office/powerpoint/2010/main" val="250215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648" y="249744"/>
            <a:ext cx="9875520" cy="1356360"/>
          </a:xfrm>
        </p:spPr>
        <p:txBody>
          <a:bodyPr/>
          <a:lstStyle/>
          <a:p>
            <a:r>
              <a:rPr lang="en-US" dirty="0"/>
              <a:t>Timeline of Onset &amp; Symptoms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78458858"/>
              </p:ext>
            </p:extLst>
          </p:nvPr>
        </p:nvGraphicFramePr>
        <p:xfrm>
          <a:off x="459648" y="1297493"/>
          <a:ext cx="11313252" cy="5156200"/>
        </p:xfrm>
        <a:graphic>
          <a:graphicData uri="http://schemas.openxmlformats.org/drawingml/2006/table">
            <a:tbl>
              <a:tblPr firstRow="1" bandRow="1">
                <a:tableStyleId>{5C22544A-7EE6-4342-B048-85BDC9FD1C3A}</a:tableStyleId>
              </a:tblPr>
              <a:tblGrid>
                <a:gridCol w="1238523">
                  <a:extLst>
                    <a:ext uri="{9D8B030D-6E8A-4147-A177-3AD203B41FA5}">
                      <a16:colId xmlns:a16="http://schemas.microsoft.com/office/drawing/2014/main" val="20000"/>
                    </a:ext>
                  </a:extLst>
                </a:gridCol>
                <a:gridCol w="1534886">
                  <a:extLst>
                    <a:ext uri="{9D8B030D-6E8A-4147-A177-3AD203B41FA5}">
                      <a16:colId xmlns:a16="http://schemas.microsoft.com/office/drawing/2014/main" val="20001"/>
                    </a:ext>
                  </a:extLst>
                </a:gridCol>
                <a:gridCol w="1632857">
                  <a:extLst>
                    <a:ext uri="{9D8B030D-6E8A-4147-A177-3AD203B41FA5}">
                      <a16:colId xmlns:a16="http://schemas.microsoft.com/office/drawing/2014/main" val="20002"/>
                    </a:ext>
                  </a:extLst>
                </a:gridCol>
                <a:gridCol w="1681843">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1812472">
                  <a:extLst>
                    <a:ext uri="{9D8B030D-6E8A-4147-A177-3AD203B41FA5}">
                      <a16:colId xmlns:a16="http://schemas.microsoft.com/office/drawing/2014/main" val="20005"/>
                    </a:ext>
                  </a:extLst>
                </a:gridCol>
                <a:gridCol w="1583871">
                  <a:extLst>
                    <a:ext uri="{9D8B030D-6E8A-4147-A177-3AD203B41FA5}">
                      <a16:colId xmlns:a16="http://schemas.microsoft.com/office/drawing/2014/main" val="20006"/>
                    </a:ext>
                  </a:extLst>
                </a:gridCol>
              </a:tblGrid>
              <a:tr h="370840">
                <a:tc>
                  <a:txBody>
                    <a:bodyPr/>
                    <a:lstStyle/>
                    <a:p>
                      <a:pPr algn="ctr"/>
                      <a:r>
                        <a:rPr lang="en-US" dirty="0"/>
                        <a:t>Mar 24-25</a:t>
                      </a:r>
                    </a:p>
                  </a:txBody>
                  <a:tcPr>
                    <a:solidFill>
                      <a:srgbClr val="FFC000"/>
                    </a:solidFill>
                  </a:tcPr>
                </a:tc>
                <a:tc>
                  <a:txBody>
                    <a:bodyPr/>
                    <a:lstStyle/>
                    <a:p>
                      <a:pPr algn="ctr"/>
                      <a:r>
                        <a:rPr lang="en-US" dirty="0"/>
                        <a:t>Mar 26</a:t>
                      </a:r>
                    </a:p>
                  </a:txBody>
                  <a:tcPr>
                    <a:solidFill>
                      <a:srgbClr val="FFC000"/>
                    </a:solidFill>
                  </a:tcPr>
                </a:tc>
                <a:tc>
                  <a:txBody>
                    <a:bodyPr/>
                    <a:lstStyle/>
                    <a:p>
                      <a:pPr algn="ctr"/>
                      <a:r>
                        <a:rPr lang="en-US" dirty="0"/>
                        <a:t>Mar 27</a:t>
                      </a:r>
                    </a:p>
                  </a:txBody>
                  <a:tcPr>
                    <a:solidFill>
                      <a:srgbClr val="FFC000"/>
                    </a:solidFill>
                  </a:tcPr>
                </a:tc>
                <a:tc>
                  <a:txBody>
                    <a:bodyPr/>
                    <a:lstStyle/>
                    <a:p>
                      <a:pPr algn="ctr"/>
                      <a:r>
                        <a:rPr lang="en-US" dirty="0"/>
                        <a:t>Mar</a:t>
                      </a:r>
                      <a:r>
                        <a:rPr lang="en-US" baseline="0" dirty="0"/>
                        <a:t> </a:t>
                      </a:r>
                      <a:r>
                        <a:rPr lang="en-US" dirty="0"/>
                        <a:t>28</a:t>
                      </a:r>
                    </a:p>
                  </a:txBody>
                  <a:tcPr>
                    <a:solidFill>
                      <a:srgbClr val="FFC000"/>
                    </a:solidFill>
                  </a:tcPr>
                </a:tc>
                <a:tc>
                  <a:txBody>
                    <a:bodyPr/>
                    <a:lstStyle/>
                    <a:p>
                      <a:pPr algn="ctr"/>
                      <a:r>
                        <a:rPr lang="en-US" dirty="0"/>
                        <a:t>Mar 29</a:t>
                      </a:r>
                    </a:p>
                  </a:txBody>
                  <a:tcPr>
                    <a:solidFill>
                      <a:srgbClr val="FFC000"/>
                    </a:solidFill>
                  </a:tcPr>
                </a:tc>
                <a:tc>
                  <a:txBody>
                    <a:bodyPr/>
                    <a:lstStyle/>
                    <a:p>
                      <a:pPr algn="ctr"/>
                      <a:r>
                        <a:rPr lang="en-US" dirty="0"/>
                        <a:t>Mar 29</a:t>
                      </a:r>
                      <a:r>
                        <a:rPr lang="en-US" baseline="0" dirty="0"/>
                        <a:t> – Apr 3</a:t>
                      </a:r>
                      <a:endParaRPr lang="en-US" dirty="0"/>
                    </a:p>
                  </a:txBody>
                  <a:tcPr>
                    <a:solidFill>
                      <a:srgbClr val="FFC000"/>
                    </a:solidFill>
                  </a:tcPr>
                </a:tc>
                <a:tc>
                  <a:txBody>
                    <a:bodyPr/>
                    <a:lstStyle/>
                    <a:p>
                      <a:pPr algn="ctr"/>
                      <a:r>
                        <a:rPr lang="en-US" dirty="0"/>
                        <a:t>Apr</a:t>
                      </a:r>
                      <a:r>
                        <a:rPr lang="en-US" baseline="0" dirty="0"/>
                        <a:t> 3 – May 4</a:t>
                      </a:r>
                      <a:endParaRPr lang="en-US" dirty="0"/>
                    </a:p>
                  </a:txBody>
                  <a:tcPr>
                    <a:solidFill>
                      <a:srgbClr val="FFC000"/>
                    </a:solidFill>
                  </a:tcPr>
                </a:tc>
                <a:extLst>
                  <a:ext uri="{0D108BD9-81ED-4DB2-BD59-A6C34878D82A}">
                    <a16:rowId xmlns:a16="http://schemas.microsoft.com/office/drawing/2014/main" val="10000"/>
                  </a:ext>
                </a:extLst>
              </a:tr>
              <a:tr h="370840">
                <a:tc>
                  <a:txBody>
                    <a:bodyPr/>
                    <a:lstStyle/>
                    <a:p>
                      <a:r>
                        <a:rPr lang="en-US" sz="1400" dirty="0"/>
                        <a:t>Sneezing</a:t>
                      </a:r>
                      <a:r>
                        <a:rPr lang="en-US" sz="1400" baseline="0" dirty="0"/>
                        <a:t> and felt like allergies</a:t>
                      </a:r>
                      <a:endParaRPr lang="en-US" sz="1400" dirty="0"/>
                    </a:p>
                  </a:txBody>
                  <a:tcPr/>
                </a:tc>
                <a:tc>
                  <a:txBody>
                    <a:bodyPr/>
                    <a:lstStyle/>
                    <a:p>
                      <a:pPr marL="285750" indent="-285750">
                        <a:buFont typeface="Arial" panose="020B0604020202020204" pitchFamily="34" charset="0"/>
                        <a:buChar char="•"/>
                      </a:pPr>
                      <a:r>
                        <a:rPr lang="en-US" sz="1400" dirty="0"/>
                        <a:t>Sneezing</a:t>
                      </a:r>
                    </a:p>
                    <a:p>
                      <a:pPr marL="285750" indent="-285750">
                        <a:buFont typeface="Arial" panose="020B0604020202020204" pitchFamily="34" charset="0"/>
                        <a:buChar char="•"/>
                      </a:pPr>
                      <a:r>
                        <a:rPr lang="en-US" sz="1400" dirty="0"/>
                        <a:t>12</a:t>
                      </a:r>
                      <a:r>
                        <a:rPr lang="en-US" sz="1400" baseline="0" dirty="0"/>
                        <a:t> Noon-</a:t>
                      </a:r>
                      <a:r>
                        <a:rPr lang="en-US" sz="1400" dirty="0"/>
                        <a:t>Loss</a:t>
                      </a:r>
                      <a:r>
                        <a:rPr lang="en-US" sz="1400" baseline="0" dirty="0"/>
                        <a:t> of taste and smell (feeling like I was coming down with a “virus”)</a:t>
                      </a:r>
                    </a:p>
                    <a:p>
                      <a:pPr marL="285750" indent="-285750">
                        <a:buFont typeface="Arial" panose="020B0604020202020204" pitchFamily="34" charset="0"/>
                        <a:buChar char="•"/>
                      </a:pPr>
                      <a:r>
                        <a:rPr lang="en-US" sz="1400" baseline="0" dirty="0"/>
                        <a:t>Left work immediately</a:t>
                      </a:r>
                      <a:endParaRPr lang="en-US" sz="1400" dirty="0"/>
                    </a:p>
                  </a:txBody>
                  <a:tcPr/>
                </a:tc>
                <a:tc>
                  <a:txBody>
                    <a:bodyPr/>
                    <a:lstStyle/>
                    <a:p>
                      <a:pPr marL="285750" indent="-285750">
                        <a:buFont typeface="Arial" panose="020B0604020202020204" pitchFamily="34" charset="0"/>
                        <a:buChar char="•"/>
                      </a:pPr>
                      <a:r>
                        <a:rPr lang="en-US" sz="1400" dirty="0"/>
                        <a:t>Never felt feverish</a:t>
                      </a:r>
                      <a:endParaRPr lang="en-US" sz="1400" baseline="0" dirty="0"/>
                    </a:p>
                    <a:p>
                      <a:pPr marL="285750" indent="-285750">
                        <a:buFont typeface="Arial" panose="020B0604020202020204" pitchFamily="34" charset="0"/>
                        <a:buChar char="•"/>
                      </a:pPr>
                      <a:r>
                        <a:rPr lang="en-US" sz="1400" baseline="0" dirty="0"/>
                        <a:t>In contact with MD late afternoon</a:t>
                      </a:r>
                    </a:p>
                    <a:p>
                      <a:pPr marL="285750" indent="-285750">
                        <a:buFont typeface="Arial" panose="020B0604020202020204" pitchFamily="34" charset="0"/>
                        <a:buChar char="•"/>
                      </a:pPr>
                      <a:r>
                        <a:rPr lang="en-US" sz="1400" baseline="0" dirty="0"/>
                        <a:t>To get tested on Saturday</a:t>
                      </a:r>
                    </a:p>
                    <a:p>
                      <a:pPr marL="285750" indent="-285750">
                        <a:buFont typeface="Arial" panose="020B0604020202020204" pitchFamily="34" charset="0"/>
                        <a:buChar char="•"/>
                      </a:pPr>
                      <a:r>
                        <a:rPr lang="en-US" sz="1400" baseline="0" dirty="0"/>
                        <a:t>Started feeling “winded” with any activity</a:t>
                      </a:r>
                      <a:endParaRPr lang="en-US" sz="1400" dirty="0"/>
                    </a:p>
                  </a:txBody>
                  <a:tcPr/>
                </a:tc>
                <a:tc>
                  <a:txBody>
                    <a:bodyPr/>
                    <a:lstStyle/>
                    <a:p>
                      <a:pPr marL="285750" indent="-285750">
                        <a:buFont typeface="Arial" panose="020B0604020202020204" pitchFamily="34" charset="0"/>
                        <a:buChar char="•"/>
                      </a:pPr>
                      <a:r>
                        <a:rPr lang="en-US" sz="1400" dirty="0"/>
                        <a:t>Tested first thing in the morning</a:t>
                      </a:r>
                      <a:r>
                        <a:rPr lang="en-US" sz="1400" baseline="0" dirty="0"/>
                        <a:t> at a drive-through clinic</a:t>
                      </a:r>
                    </a:p>
                    <a:p>
                      <a:pPr marL="285750" indent="-285750">
                        <a:buFont typeface="Arial" panose="020B0604020202020204" pitchFamily="34" charset="0"/>
                        <a:buChar char="•"/>
                      </a:pPr>
                      <a:r>
                        <a:rPr lang="en-US" sz="1400" baseline="0" dirty="0"/>
                        <a:t>High fever, but I didn’t feel feverish</a:t>
                      </a:r>
                    </a:p>
                    <a:p>
                      <a:pPr marL="285750" indent="-285750">
                        <a:buFont typeface="Arial" panose="020B0604020202020204" pitchFamily="34" charset="0"/>
                        <a:buChar char="•"/>
                      </a:pPr>
                      <a:r>
                        <a:rPr lang="en-US" sz="1400" baseline="0" dirty="0"/>
                        <a:t>O2 sat a little lower than normal</a:t>
                      </a:r>
                    </a:p>
                    <a:p>
                      <a:pPr marL="285750" indent="-285750">
                        <a:buFont typeface="Arial" panose="020B0604020202020204" pitchFamily="34" charset="0"/>
                        <a:buChar char="•"/>
                      </a:pPr>
                      <a:r>
                        <a:rPr lang="en-US" sz="1400" baseline="0" dirty="0"/>
                        <a:t>Took me about 30 minutes to get up 3 flights of stairs at home</a:t>
                      </a:r>
                    </a:p>
                    <a:p>
                      <a:pPr marL="285750" indent="-285750">
                        <a:buFont typeface="Arial" panose="020B0604020202020204" pitchFamily="34" charset="0"/>
                        <a:buChar char="•"/>
                      </a:pPr>
                      <a:r>
                        <a:rPr lang="en-US" sz="1400" baseline="0" dirty="0"/>
                        <a:t>Severe dyspnea on exertion</a:t>
                      </a:r>
                    </a:p>
                    <a:p>
                      <a:pPr marL="285750" indent="-285750">
                        <a:buFont typeface="Arial" panose="020B0604020202020204" pitchFamily="34" charset="0"/>
                        <a:buChar char="•"/>
                      </a:pPr>
                      <a:r>
                        <a:rPr lang="en-US" sz="1400" baseline="0" dirty="0"/>
                        <a:t>Started to get mild GI symptoms</a:t>
                      </a:r>
                    </a:p>
                  </a:txBody>
                  <a:tcPr/>
                </a:tc>
                <a:tc>
                  <a:txBody>
                    <a:bodyPr/>
                    <a:lstStyle/>
                    <a:p>
                      <a:pPr marL="285750" indent="-285750">
                        <a:buFont typeface="Arial" panose="020B0604020202020204" pitchFamily="34" charset="0"/>
                        <a:buChar char="•"/>
                      </a:pPr>
                      <a:r>
                        <a:rPr lang="en-US" sz="1400" dirty="0"/>
                        <a:t>Couldn’t eat and</a:t>
                      </a:r>
                      <a:r>
                        <a:rPr lang="en-US" sz="1400" baseline="0" dirty="0"/>
                        <a:t> only able to drink liquids</a:t>
                      </a:r>
                    </a:p>
                    <a:p>
                      <a:pPr marL="285750" indent="-285750">
                        <a:buFont typeface="Arial" panose="020B0604020202020204" pitchFamily="34" charset="0"/>
                        <a:buChar char="•"/>
                      </a:pPr>
                      <a:r>
                        <a:rPr lang="en-US" sz="1400" baseline="0" dirty="0"/>
                        <a:t>Nausea</a:t>
                      </a:r>
                    </a:p>
                    <a:p>
                      <a:pPr marL="285750" indent="-285750">
                        <a:buFont typeface="Arial" panose="020B0604020202020204" pitchFamily="34" charset="0"/>
                        <a:buChar char="•"/>
                      </a:pPr>
                      <a:r>
                        <a:rPr lang="en-US" sz="1400" baseline="0" dirty="0"/>
                        <a:t>Vomiting</a:t>
                      </a:r>
                    </a:p>
                    <a:p>
                      <a:pPr marL="285750" indent="-285750">
                        <a:buFont typeface="Arial" panose="020B0604020202020204" pitchFamily="34" charset="0"/>
                        <a:buChar char="•"/>
                      </a:pPr>
                      <a:r>
                        <a:rPr lang="en-US" sz="1400" baseline="0" dirty="0"/>
                        <a:t>Severe diarrhea</a:t>
                      </a:r>
                    </a:p>
                    <a:p>
                      <a:pPr marL="285750" indent="-285750">
                        <a:buFont typeface="Arial" panose="020B0604020202020204" pitchFamily="34" charset="0"/>
                        <a:buChar char="•"/>
                      </a:pPr>
                      <a:r>
                        <a:rPr lang="en-US" sz="1400" baseline="0" dirty="0"/>
                        <a:t>Severe dyspnea</a:t>
                      </a:r>
                    </a:p>
                    <a:p>
                      <a:pPr marL="285750" indent="-285750">
                        <a:buFont typeface="Arial" panose="020B0604020202020204" pitchFamily="34" charset="0"/>
                        <a:buChar char="•"/>
                      </a:pPr>
                      <a:r>
                        <a:rPr lang="en-US" sz="1400" baseline="0" dirty="0"/>
                        <a:t>Contemplating how to get to the ED</a:t>
                      </a:r>
                    </a:p>
                    <a:p>
                      <a:pPr marL="285750" indent="-285750">
                        <a:buFont typeface="Arial" panose="020B0604020202020204" pitchFamily="34" charset="0"/>
                        <a:buChar char="•"/>
                      </a:pPr>
                      <a:r>
                        <a:rPr lang="en-US" sz="1400" baseline="0" dirty="0"/>
                        <a:t>MD called and informed of (+) result</a:t>
                      </a:r>
                    </a:p>
                    <a:p>
                      <a:pPr marL="285750" indent="-285750">
                        <a:buFont typeface="Arial" panose="020B0604020202020204" pitchFamily="34" charset="0"/>
                        <a:buChar char="•"/>
                      </a:pPr>
                      <a:r>
                        <a:rPr lang="en-US" sz="1400" baseline="0" dirty="0"/>
                        <a:t>Instructed to go outside and call    9-1-1</a:t>
                      </a:r>
                    </a:p>
                    <a:p>
                      <a:pPr marL="285750" indent="-285750">
                        <a:buFont typeface="Arial" panose="020B0604020202020204" pitchFamily="34" charset="0"/>
                        <a:buChar char="•"/>
                      </a:pPr>
                      <a:r>
                        <a:rPr lang="en-US" sz="1400" baseline="0" dirty="0"/>
                        <a:t>To CPMC ED</a:t>
                      </a:r>
                    </a:p>
                    <a:p>
                      <a:pPr marL="285750" indent="-285750">
                        <a:buFont typeface="Arial" panose="020B0604020202020204" pitchFamily="34" charset="0"/>
                        <a:buChar char="•"/>
                      </a:pPr>
                      <a:r>
                        <a:rPr lang="en-US" sz="1400" baseline="0" dirty="0"/>
                        <a:t>Admitted to COVID-19 unit</a:t>
                      </a:r>
                      <a:endParaRPr lang="en-US" sz="1400" dirty="0"/>
                    </a:p>
                  </a:txBody>
                  <a:tcPr/>
                </a:tc>
                <a:tc>
                  <a:txBody>
                    <a:bodyPr/>
                    <a:lstStyle/>
                    <a:p>
                      <a:pPr marL="285750" indent="-285750">
                        <a:buFont typeface="Arial" panose="020B0604020202020204" pitchFamily="34" charset="0"/>
                        <a:buChar char="•"/>
                      </a:pPr>
                      <a:r>
                        <a:rPr lang="en-US" sz="1400" dirty="0"/>
                        <a:t>Thorough</a:t>
                      </a:r>
                      <a:r>
                        <a:rPr lang="en-US" sz="1400" baseline="0" dirty="0"/>
                        <a:t> contact tracing completed</a:t>
                      </a:r>
                      <a:endParaRPr lang="en-US" sz="1400" dirty="0"/>
                    </a:p>
                    <a:p>
                      <a:pPr marL="285750" indent="-285750">
                        <a:buFont typeface="Arial" panose="020B0604020202020204" pitchFamily="34" charset="0"/>
                        <a:buChar char="•"/>
                      </a:pPr>
                      <a:r>
                        <a:rPr lang="en-US" sz="1400" dirty="0"/>
                        <a:t>Could see changes on CXR</a:t>
                      </a:r>
                    </a:p>
                    <a:p>
                      <a:pPr marL="285750" indent="-285750">
                        <a:buFont typeface="Arial" panose="020B0604020202020204" pitchFamily="34" charset="0"/>
                        <a:buChar char="•"/>
                      </a:pPr>
                      <a:r>
                        <a:rPr lang="en-US" sz="1400" dirty="0"/>
                        <a:t>Low WBC count</a:t>
                      </a:r>
                    </a:p>
                    <a:p>
                      <a:pPr marL="285750" indent="-285750">
                        <a:buFont typeface="Arial" panose="020B0604020202020204" pitchFamily="34" charset="0"/>
                        <a:buChar char="•"/>
                      </a:pPr>
                      <a:r>
                        <a:rPr lang="en-US" sz="1400" dirty="0"/>
                        <a:t>High CRP</a:t>
                      </a:r>
                    </a:p>
                    <a:p>
                      <a:pPr marL="285750" indent="-285750">
                        <a:buFont typeface="Arial" panose="020B0604020202020204" pitchFamily="34" charset="0"/>
                        <a:buChar char="•"/>
                      </a:pPr>
                      <a:r>
                        <a:rPr lang="en-US" sz="1400" dirty="0"/>
                        <a:t>Severe</a:t>
                      </a:r>
                      <a:r>
                        <a:rPr lang="en-US" sz="1400" baseline="0" dirty="0"/>
                        <a:t> symptoms</a:t>
                      </a:r>
                    </a:p>
                    <a:p>
                      <a:pPr marL="742950" lvl="1" indent="-285750">
                        <a:buFont typeface="Arial" panose="020B0604020202020204" pitchFamily="34" charset="0"/>
                        <a:buChar char="•"/>
                      </a:pPr>
                      <a:r>
                        <a:rPr lang="en-US" sz="1400" baseline="0" dirty="0"/>
                        <a:t>Joint and bone pain</a:t>
                      </a:r>
                    </a:p>
                    <a:p>
                      <a:pPr marL="742950" lvl="1" indent="-285750">
                        <a:buFont typeface="Arial" panose="020B0604020202020204" pitchFamily="34" charset="0"/>
                        <a:buChar char="•"/>
                      </a:pPr>
                      <a:r>
                        <a:rPr lang="en-US" sz="1400" baseline="0" dirty="0"/>
                        <a:t>Dyspnea</a:t>
                      </a:r>
                    </a:p>
                    <a:p>
                      <a:pPr marL="742950" lvl="1" indent="-285750">
                        <a:buFont typeface="Arial" panose="020B0604020202020204" pitchFamily="34" charset="0"/>
                        <a:buChar char="•"/>
                      </a:pPr>
                      <a:r>
                        <a:rPr lang="en-US" sz="1400" baseline="0" dirty="0"/>
                        <a:t>GI</a:t>
                      </a:r>
                    </a:p>
                    <a:p>
                      <a:pPr marL="742950" lvl="1" indent="-285750">
                        <a:buFont typeface="Arial" panose="020B0604020202020204" pitchFamily="34" charset="0"/>
                        <a:buChar char="•"/>
                      </a:pPr>
                      <a:r>
                        <a:rPr lang="en-US" sz="1400" baseline="0" dirty="0"/>
                        <a:t>Mouth inflammation</a:t>
                      </a:r>
                    </a:p>
                    <a:p>
                      <a:pPr marL="742950" lvl="1" indent="-285750">
                        <a:buFont typeface="Arial" panose="020B0604020202020204" pitchFamily="34" charset="0"/>
                        <a:buChar char="•"/>
                      </a:pPr>
                      <a:r>
                        <a:rPr lang="en-US" sz="1400" baseline="0" dirty="0"/>
                        <a:t>Vision change</a:t>
                      </a:r>
                    </a:p>
                    <a:p>
                      <a:pPr marL="285750" indent="-285750">
                        <a:buFont typeface="Arial" panose="020B0604020202020204" pitchFamily="34" charset="0"/>
                        <a:buChar char="•"/>
                      </a:pPr>
                      <a:r>
                        <a:rPr lang="en-US" sz="1400" baseline="0" dirty="0"/>
                        <a:t>Did not require O2 beyond the 1</a:t>
                      </a:r>
                      <a:r>
                        <a:rPr lang="en-US" sz="1400" baseline="30000" dirty="0"/>
                        <a:t>st</a:t>
                      </a:r>
                      <a:r>
                        <a:rPr lang="en-US" sz="1400" baseline="0" dirty="0"/>
                        <a:t> day</a:t>
                      </a:r>
                    </a:p>
                    <a:p>
                      <a:pPr marL="285750" indent="-285750">
                        <a:buFont typeface="Arial" panose="020B0604020202020204" pitchFamily="34" charset="0"/>
                        <a:buChar char="•"/>
                      </a:pPr>
                      <a:r>
                        <a:rPr lang="en-US" sz="1400" baseline="0" dirty="0"/>
                        <a:t>Plaquenil, Zinc, Azithromycin treatment</a:t>
                      </a:r>
                    </a:p>
                  </a:txBody>
                  <a:tcPr/>
                </a:tc>
                <a:tc>
                  <a:txBody>
                    <a:bodyPr/>
                    <a:lstStyle/>
                    <a:p>
                      <a:pPr marL="285750" indent="-285750">
                        <a:buFont typeface="Arial" panose="020B0604020202020204" pitchFamily="34" charset="0"/>
                        <a:buChar char="•"/>
                      </a:pPr>
                      <a:r>
                        <a:rPr lang="en-US" sz="1400" dirty="0"/>
                        <a:t>On full quarantine at home</a:t>
                      </a:r>
                    </a:p>
                    <a:p>
                      <a:pPr marL="285750" indent="-285750">
                        <a:buFont typeface="Arial" panose="020B0604020202020204" pitchFamily="34" charset="0"/>
                        <a:buChar char="•"/>
                      </a:pPr>
                      <a:r>
                        <a:rPr lang="en-US" sz="1400" dirty="0"/>
                        <a:t>Difficulty</a:t>
                      </a:r>
                      <a:r>
                        <a:rPr lang="en-US" sz="1400" baseline="0" dirty="0"/>
                        <a:t> with ADLs</a:t>
                      </a:r>
                    </a:p>
                    <a:p>
                      <a:pPr marL="285750" indent="-285750">
                        <a:buFont typeface="Arial" panose="020B0604020202020204" pitchFamily="34" charset="0"/>
                        <a:buChar char="•"/>
                      </a:pPr>
                      <a:r>
                        <a:rPr lang="en-US" sz="1400" baseline="0" dirty="0"/>
                        <a:t>Isolated</a:t>
                      </a:r>
                    </a:p>
                    <a:p>
                      <a:pPr marL="285750" indent="-285750">
                        <a:buFont typeface="Arial" panose="020B0604020202020204" pitchFamily="34" charset="0"/>
                        <a:buChar char="•"/>
                      </a:pPr>
                      <a:r>
                        <a:rPr lang="en-US" sz="1400" baseline="0" dirty="0"/>
                        <a:t>Fearful</a:t>
                      </a:r>
                    </a:p>
                    <a:p>
                      <a:pPr marL="285750" indent="-285750">
                        <a:buFont typeface="Arial" panose="020B0604020202020204" pitchFamily="34" charset="0"/>
                        <a:buChar char="•"/>
                      </a:pPr>
                      <a:r>
                        <a:rPr lang="en-US" sz="1400" baseline="0" dirty="0"/>
                        <a:t>Symptoms continued:</a:t>
                      </a:r>
                    </a:p>
                    <a:p>
                      <a:pPr marL="285750" indent="-285750">
                        <a:buFont typeface="Arial" panose="020B0604020202020204" pitchFamily="34" charset="0"/>
                        <a:buChar char="•"/>
                      </a:pPr>
                      <a:r>
                        <a:rPr lang="en-US" sz="1400" baseline="0" dirty="0"/>
                        <a:t>Pain</a:t>
                      </a:r>
                    </a:p>
                    <a:p>
                      <a:pPr marL="285750" indent="-285750">
                        <a:buFont typeface="Arial" panose="020B0604020202020204" pitchFamily="34" charset="0"/>
                        <a:buChar char="•"/>
                      </a:pPr>
                      <a:r>
                        <a:rPr lang="en-US" sz="1400" baseline="0" dirty="0"/>
                        <a:t>Vision</a:t>
                      </a:r>
                    </a:p>
                    <a:p>
                      <a:pPr marL="285750" indent="-285750">
                        <a:buFont typeface="Arial" panose="020B0604020202020204" pitchFamily="34" charset="0"/>
                        <a:buChar char="•"/>
                      </a:pPr>
                      <a:r>
                        <a:rPr lang="en-US" sz="1400" baseline="0" dirty="0"/>
                        <a:t>Dyspnea</a:t>
                      </a:r>
                    </a:p>
                    <a:p>
                      <a:pPr marL="285750" indent="-285750">
                        <a:buFont typeface="Arial" panose="020B0604020202020204" pitchFamily="34" charset="0"/>
                        <a:buChar char="•"/>
                      </a:pPr>
                      <a:r>
                        <a:rPr lang="en-US" sz="1400" baseline="0" dirty="0"/>
                        <a:t>GI</a:t>
                      </a:r>
                    </a:p>
                    <a:p>
                      <a:pPr marL="285750" indent="-285750">
                        <a:buFont typeface="Arial" panose="020B0604020202020204" pitchFamily="34" charset="0"/>
                        <a:buChar char="•"/>
                      </a:pPr>
                      <a:r>
                        <a:rPr lang="en-US" sz="1400" baseline="0" dirty="0"/>
                        <a:t>Weight loss</a:t>
                      </a:r>
                    </a:p>
                    <a:p>
                      <a:pPr marL="285750" indent="-285750">
                        <a:buFont typeface="Arial" panose="020B0604020202020204" pitchFamily="34" charset="0"/>
                        <a:buChar char="•"/>
                      </a:pPr>
                      <a:r>
                        <a:rPr lang="en-US" sz="1400" baseline="0" dirty="0"/>
                        <a:t>Severe fatigue</a:t>
                      </a:r>
                    </a:p>
                    <a:p>
                      <a:pPr marL="285750" indent="-285750">
                        <a:buFont typeface="Arial" panose="020B0604020202020204" pitchFamily="34" charset="0"/>
                        <a:buChar char="•"/>
                      </a:pPr>
                      <a:r>
                        <a:rPr lang="en-US" sz="1400" baseline="0" dirty="0"/>
                        <a:t>Brain fog</a:t>
                      </a:r>
                    </a:p>
                    <a:p>
                      <a:pPr marL="285750" indent="-285750">
                        <a:buFont typeface="Arial" panose="020B0604020202020204" pitchFamily="34" charset="0"/>
                        <a:buChar char="•"/>
                      </a:pPr>
                      <a:endParaRPr lang="en-US" sz="1400" baseline="0" dirty="0"/>
                    </a:p>
                    <a:p>
                      <a:pPr marL="0" indent="0">
                        <a:buFont typeface="Arial" panose="020B0604020202020204" pitchFamily="34" charset="0"/>
                        <a:buNone/>
                      </a:pPr>
                      <a:endParaRPr lang="en-US" sz="1400" baseline="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019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389" y="529213"/>
            <a:ext cx="9875520" cy="1356360"/>
          </a:xfrm>
        </p:spPr>
        <p:txBody>
          <a:bodyPr/>
          <a:lstStyle/>
          <a:p>
            <a:r>
              <a:rPr lang="en-US" dirty="0"/>
              <a:t>Hospitalization Highlights</a:t>
            </a:r>
          </a:p>
        </p:txBody>
      </p:sp>
      <p:sp>
        <p:nvSpPr>
          <p:cNvPr id="3" name="Content Placeholder 2"/>
          <p:cNvSpPr>
            <a:spLocks noGrp="1"/>
          </p:cNvSpPr>
          <p:nvPr>
            <p:ph idx="1"/>
          </p:nvPr>
        </p:nvSpPr>
        <p:spPr>
          <a:xfrm>
            <a:off x="603038" y="1893109"/>
            <a:ext cx="10862131" cy="4477546"/>
          </a:xfrm>
        </p:spPr>
        <p:txBody>
          <a:bodyPr>
            <a:normAutofit fontScale="92500"/>
          </a:bodyPr>
          <a:lstStyle/>
          <a:p>
            <a:r>
              <a:rPr lang="en-US" sz="3200" dirty="0"/>
              <a:t>My nurses and physicians, especially my day shift nurse (a new- graduate nurse being precepted)</a:t>
            </a:r>
          </a:p>
          <a:p>
            <a:r>
              <a:rPr lang="en-US" sz="3200" dirty="0"/>
              <a:t>My nurses preventing me from watching TV – no TV was allowed </a:t>
            </a:r>
          </a:p>
          <a:p>
            <a:pPr lvl="1"/>
            <a:r>
              <a:rPr lang="en-US" sz="3000" dirty="0"/>
              <a:t>Too much sad news to see</a:t>
            </a:r>
          </a:p>
          <a:p>
            <a:r>
              <a:rPr lang="en-US" sz="3200" dirty="0"/>
              <a:t>Rest and more rest</a:t>
            </a:r>
          </a:p>
          <a:p>
            <a:r>
              <a:rPr lang="en-US" sz="3200" dirty="0"/>
              <a:t>Triple treatment trial</a:t>
            </a:r>
          </a:p>
          <a:p>
            <a:r>
              <a:rPr lang="en-US" sz="3200" dirty="0"/>
              <a:t>Prayer and meditation</a:t>
            </a:r>
          </a:p>
          <a:p>
            <a:r>
              <a:rPr lang="en-US" sz="3200" dirty="0"/>
              <a:t>Daily gratitude list</a:t>
            </a:r>
            <a:endParaRPr lang="en-US" dirty="0"/>
          </a:p>
        </p:txBody>
      </p:sp>
      <p:pic>
        <p:nvPicPr>
          <p:cNvPr id="4" name="Picture 3"/>
          <p:cNvPicPr>
            <a:picLocks noChangeAspect="1"/>
          </p:cNvPicPr>
          <p:nvPr/>
        </p:nvPicPr>
        <p:blipFill>
          <a:blip r:embed="rId2"/>
          <a:stretch>
            <a:fillRect/>
          </a:stretch>
        </p:blipFill>
        <p:spPr>
          <a:xfrm>
            <a:off x="8309987" y="3791054"/>
            <a:ext cx="3332703" cy="2499527"/>
          </a:xfrm>
          <a:prstGeom prst="rect">
            <a:avLst/>
          </a:prstGeom>
          <a:ln w="57150">
            <a:solidFill>
              <a:srgbClr val="FFC000"/>
            </a:solidFill>
          </a:ln>
        </p:spPr>
      </p:pic>
    </p:spTree>
    <p:extLst>
      <p:ext uri="{BB962C8B-B14F-4D97-AF65-F5344CB8AC3E}">
        <p14:creationId xmlns:p14="http://schemas.microsoft.com/office/powerpoint/2010/main" val="1582704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049" y="315686"/>
            <a:ext cx="11070772" cy="1356360"/>
          </a:xfrm>
        </p:spPr>
        <p:txBody>
          <a:bodyPr/>
          <a:lstStyle/>
          <a:p>
            <a:r>
              <a:rPr lang="en-US" dirty="0"/>
              <a:t>What is Post COVID-19 Syndrome</a:t>
            </a:r>
          </a:p>
        </p:txBody>
      </p:sp>
      <p:sp>
        <p:nvSpPr>
          <p:cNvPr id="3" name="Content Placeholder 2"/>
          <p:cNvSpPr>
            <a:spLocks noGrp="1"/>
          </p:cNvSpPr>
          <p:nvPr>
            <p:ph idx="1"/>
          </p:nvPr>
        </p:nvSpPr>
        <p:spPr>
          <a:xfrm>
            <a:off x="544049" y="1469572"/>
            <a:ext cx="10986171" cy="5200650"/>
          </a:xfrm>
        </p:spPr>
        <p:txBody>
          <a:bodyPr>
            <a:normAutofit fontScale="92500" lnSpcReduction="20000"/>
          </a:bodyPr>
          <a:lstStyle/>
          <a:p>
            <a:r>
              <a:rPr lang="en-US" dirty="0"/>
              <a:t>Post COVID-19 syndrome is also know as “long-haulers”</a:t>
            </a:r>
          </a:p>
          <a:p>
            <a:r>
              <a:rPr lang="en-US" dirty="0"/>
              <a:t>Long-haulers are people who have not fully recovered from COVID-19, weeks or even months after first experiencing symptoms </a:t>
            </a:r>
          </a:p>
          <a:p>
            <a:r>
              <a:rPr lang="en-US" dirty="0"/>
              <a:t>The syndrome refers to the constellation of symptoms long-haulers are experiencing</a:t>
            </a:r>
          </a:p>
          <a:p>
            <a:pPr lvl="1"/>
            <a:r>
              <a:rPr lang="en-US" dirty="0"/>
              <a:t>Heart-postural orthostatic tachycardia</a:t>
            </a:r>
          </a:p>
          <a:p>
            <a:pPr lvl="1"/>
            <a:r>
              <a:rPr lang="en-US" dirty="0"/>
              <a:t>Lung-chronic cough, dyspnea</a:t>
            </a:r>
          </a:p>
          <a:p>
            <a:pPr lvl="1"/>
            <a:r>
              <a:rPr lang="en-US" dirty="0"/>
              <a:t>Kidneys</a:t>
            </a:r>
          </a:p>
          <a:p>
            <a:pPr lvl="1"/>
            <a:r>
              <a:rPr lang="en-US" dirty="0"/>
              <a:t>Gastrointestinal tract</a:t>
            </a:r>
          </a:p>
          <a:p>
            <a:pPr lvl="1"/>
            <a:r>
              <a:rPr lang="en-US" dirty="0"/>
              <a:t>Chronic fatigue</a:t>
            </a:r>
          </a:p>
          <a:p>
            <a:pPr lvl="1"/>
            <a:r>
              <a:rPr lang="en-US" dirty="0"/>
              <a:t>Chronic pain-muscle, joint, and headache</a:t>
            </a:r>
          </a:p>
          <a:p>
            <a:pPr lvl="1"/>
            <a:r>
              <a:rPr lang="en-US" dirty="0"/>
              <a:t>Brain fog</a:t>
            </a:r>
          </a:p>
          <a:p>
            <a:pPr lvl="1"/>
            <a:r>
              <a:rPr lang="en-US" dirty="0"/>
              <a:t>Endocrine</a:t>
            </a:r>
          </a:p>
          <a:p>
            <a:pPr lvl="1"/>
            <a:r>
              <a:rPr lang="en-US" dirty="0"/>
              <a:t>Other:  vision changes, skin changes, hair loss</a:t>
            </a:r>
          </a:p>
          <a:p>
            <a:r>
              <a:rPr lang="en-US" dirty="0"/>
              <a:t>Cause is being studied-inflammatory damage to organs is a possibility</a:t>
            </a:r>
          </a:p>
          <a:p>
            <a:r>
              <a:rPr lang="en-US" dirty="0"/>
              <a:t>As healthcare professionals, we need to be sensitive to the “invisible disabilities” that many of our coworkers, family, friends, and/or patients may have post COVID-19 infection</a:t>
            </a:r>
          </a:p>
          <a:p>
            <a:pPr marL="274320" lvl="1" indent="0">
              <a:buNone/>
            </a:pPr>
            <a:endParaRPr lang="en-US" dirty="0"/>
          </a:p>
        </p:txBody>
      </p:sp>
    </p:spTree>
    <p:extLst>
      <p:ext uri="{BB962C8B-B14F-4D97-AF65-F5344CB8AC3E}">
        <p14:creationId xmlns:p14="http://schemas.microsoft.com/office/powerpoint/2010/main" val="2742351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63" y="509117"/>
            <a:ext cx="9875520" cy="1356360"/>
          </a:xfrm>
        </p:spPr>
        <p:txBody>
          <a:bodyPr>
            <a:normAutofit/>
          </a:bodyPr>
          <a:lstStyle/>
          <a:p>
            <a:r>
              <a:rPr lang="en-US" dirty="0"/>
              <a:t>Turning Lemons Into Lemonade (Resources for All):  Survivor Corps</a:t>
            </a:r>
          </a:p>
        </p:txBody>
      </p:sp>
      <p:sp>
        <p:nvSpPr>
          <p:cNvPr id="3" name="Content Placeholder 2"/>
          <p:cNvSpPr>
            <a:spLocks noGrp="1"/>
          </p:cNvSpPr>
          <p:nvPr>
            <p:ph idx="1"/>
          </p:nvPr>
        </p:nvSpPr>
        <p:spPr>
          <a:xfrm>
            <a:off x="874344" y="2168715"/>
            <a:ext cx="9872871" cy="796332"/>
          </a:xfrm>
        </p:spPr>
        <p:txBody>
          <a:bodyPr/>
          <a:lstStyle/>
          <a:p>
            <a:r>
              <a:rPr lang="en-US" dirty="0">
                <a:hlinkClick r:id="rId2" action="ppaction://hlinkpres?slideindex=1&amp;slidetitle="/>
              </a:rPr>
              <a:t>https://www.youtube.com/watch?v=qy2u-0IvmeY</a:t>
            </a:r>
            <a:endParaRPr lang="en-US" dirty="0"/>
          </a:p>
        </p:txBody>
      </p:sp>
      <p:pic>
        <p:nvPicPr>
          <p:cNvPr id="5" name="Picture 4"/>
          <p:cNvPicPr>
            <a:picLocks noChangeAspect="1"/>
          </p:cNvPicPr>
          <p:nvPr/>
        </p:nvPicPr>
        <p:blipFill>
          <a:blip r:embed="rId3"/>
          <a:stretch>
            <a:fillRect/>
          </a:stretch>
        </p:blipFill>
        <p:spPr>
          <a:xfrm>
            <a:off x="2610059" y="2705016"/>
            <a:ext cx="7175614" cy="3063742"/>
          </a:xfrm>
          <a:prstGeom prst="rect">
            <a:avLst/>
          </a:prstGeom>
        </p:spPr>
      </p:pic>
      <p:sp>
        <p:nvSpPr>
          <p:cNvPr id="6" name="Rectangle 5"/>
          <p:cNvSpPr/>
          <p:nvPr/>
        </p:nvSpPr>
        <p:spPr>
          <a:xfrm>
            <a:off x="1143000" y="6009919"/>
            <a:ext cx="5940472" cy="646331"/>
          </a:xfrm>
          <a:prstGeom prst="rect">
            <a:avLst/>
          </a:prstGeom>
        </p:spPr>
        <p:txBody>
          <a:bodyPr wrap="none">
            <a:spAutoFit/>
          </a:bodyPr>
          <a:lstStyle/>
          <a:p>
            <a:r>
              <a:rPr lang="en-US" dirty="0"/>
              <a:t>Source:  Survivor Corps           </a:t>
            </a:r>
            <a:r>
              <a:rPr lang="en-US" dirty="0">
                <a:hlinkClick r:id="rId4"/>
              </a:rPr>
              <a:t>https://www.survivorcorps.com/</a:t>
            </a:r>
            <a:endParaRPr lang="en-US" dirty="0"/>
          </a:p>
          <a:p>
            <a:endParaRPr lang="en-US" dirty="0"/>
          </a:p>
        </p:txBody>
      </p:sp>
      <p:pic>
        <p:nvPicPr>
          <p:cNvPr id="7" name="Picture 6"/>
          <p:cNvPicPr>
            <a:picLocks noChangeAspect="1"/>
          </p:cNvPicPr>
          <p:nvPr/>
        </p:nvPicPr>
        <p:blipFill>
          <a:blip r:embed="rId5"/>
          <a:stretch>
            <a:fillRect/>
          </a:stretch>
        </p:blipFill>
        <p:spPr>
          <a:xfrm>
            <a:off x="9026875" y="566336"/>
            <a:ext cx="2715878" cy="1800664"/>
          </a:xfrm>
          <a:prstGeom prst="rect">
            <a:avLst/>
          </a:prstGeom>
          <a:ln w="57150">
            <a:solidFill>
              <a:srgbClr val="FFFF00"/>
            </a:solidFill>
          </a:ln>
        </p:spPr>
      </p:pic>
    </p:spTree>
    <p:extLst>
      <p:ext uri="{BB962C8B-B14F-4D97-AF65-F5344CB8AC3E}">
        <p14:creationId xmlns:p14="http://schemas.microsoft.com/office/powerpoint/2010/main" val="2372259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658" y="478971"/>
            <a:ext cx="10832123" cy="1356360"/>
          </a:xfrm>
        </p:spPr>
        <p:txBody>
          <a:bodyPr/>
          <a:lstStyle/>
          <a:p>
            <a:r>
              <a:rPr lang="en-US" dirty="0"/>
              <a:t>Get Involved:  Research Study Opportunities</a:t>
            </a:r>
          </a:p>
        </p:txBody>
      </p:sp>
      <p:sp>
        <p:nvSpPr>
          <p:cNvPr id="3" name="Content Placeholder 2"/>
          <p:cNvSpPr>
            <a:spLocks noGrp="1"/>
          </p:cNvSpPr>
          <p:nvPr>
            <p:ph idx="1"/>
          </p:nvPr>
        </p:nvSpPr>
        <p:spPr>
          <a:xfrm>
            <a:off x="633045" y="2217169"/>
            <a:ext cx="10832123" cy="4038600"/>
          </a:xfrm>
        </p:spPr>
        <p:txBody>
          <a:bodyPr>
            <a:normAutofit/>
          </a:bodyPr>
          <a:lstStyle/>
          <a:p>
            <a:r>
              <a:rPr lang="en-US" sz="3200" dirty="0"/>
              <a:t>Rise Above COVID-19 Research Opportunities Site</a:t>
            </a:r>
          </a:p>
          <a:p>
            <a:pPr lvl="1"/>
            <a:r>
              <a:rPr lang="en-US" sz="3000" dirty="0">
                <a:hlinkClick r:id="rId2"/>
              </a:rPr>
              <a:t>https://www.riseabovecovid.org/en/?gclid=EAIaIQobChMIs_ia9KjR7AIVKB6tBh2vggXOEAAYASAAEgI1r_D_BwE&amp;gclsrc=aw.ds</a:t>
            </a:r>
            <a:endParaRPr lang="en-US" sz="3200" dirty="0"/>
          </a:p>
          <a:p>
            <a:endParaRPr lang="en-US" sz="3200" dirty="0"/>
          </a:p>
          <a:p>
            <a:r>
              <a:rPr lang="en-US" sz="3200" dirty="0"/>
              <a:t>UCSF COVID-19 Research Opportunities</a:t>
            </a:r>
          </a:p>
          <a:p>
            <a:pPr lvl="1"/>
            <a:r>
              <a:rPr lang="en-US" sz="3000" dirty="0">
                <a:hlinkClick r:id="rId3"/>
              </a:rPr>
              <a:t>https://clinicaltrials.ucsf.edu/covid-19</a:t>
            </a:r>
            <a:endParaRPr lang="en-US" sz="3000" dirty="0"/>
          </a:p>
          <a:p>
            <a:pPr marL="274320" lvl="1" indent="0">
              <a:buNone/>
            </a:pPr>
            <a:endParaRPr lang="en-US" sz="3000" dirty="0"/>
          </a:p>
        </p:txBody>
      </p:sp>
    </p:spTree>
    <p:extLst>
      <p:ext uri="{BB962C8B-B14F-4D97-AF65-F5344CB8AC3E}">
        <p14:creationId xmlns:p14="http://schemas.microsoft.com/office/powerpoint/2010/main" val="2185185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19793"/>
            <a:ext cx="9875520" cy="1356360"/>
          </a:xfrm>
        </p:spPr>
        <p:txBody>
          <a:bodyPr/>
          <a:lstStyle/>
          <a:p>
            <a:r>
              <a:rPr lang="en-US" dirty="0"/>
              <a:t>Support and Education</a:t>
            </a:r>
          </a:p>
        </p:txBody>
      </p:sp>
      <p:sp>
        <p:nvSpPr>
          <p:cNvPr id="3" name="Content Placeholder 2"/>
          <p:cNvSpPr>
            <a:spLocks noGrp="1"/>
          </p:cNvSpPr>
          <p:nvPr>
            <p:ph idx="1"/>
          </p:nvPr>
        </p:nvSpPr>
        <p:spPr>
          <a:xfrm>
            <a:off x="631299" y="1908810"/>
            <a:ext cx="9872871" cy="4038600"/>
          </a:xfrm>
        </p:spPr>
        <p:txBody>
          <a:bodyPr/>
          <a:lstStyle/>
          <a:p>
            <a:r>
              <a:rPr lang="en-US" dirty="0"/>
              <a:t>On-Line Support Group:  Body Politic </a:t>
            </a:r>
            <a:r>
              <a:rPr lang="en-US" dirty="0">
                <a:hlinkClick r:id="rId2"/>
              </a:rPr>
              <a:t>https://www.wearebodypolitic.com/covid19</a:t>
            </a:r>
            <a:endParaRPr lang="en-US" dirty="0"/>
          </a:p>
          <a:p>
            <a:r>
              <a:rPr lang="en-US" dirty="0"/>
              <a:t>Facebook-Survivor Corps Group (very educational and supportive): </a:t>
            </a:r>
            <a:r>
              <a:rPr lang="en-US" dirty="0">
                <a:hlinkClick r:id="rId3"/>
              </a:rPr>
              <a:t>https://www.facebook.com/groups/COVID19survivorcorps/</a:t>
            </a:r>
            <a:endParaRPr lang="en-US" dirty="0"/>
          </a:p>
          <a:p>
            <a:r>
              <a:rPr lang="en-US" dirty="0"/>
              <a:t>Bay Area Council, COVID-19 Response and Resource Network: </a:t>
            </a:r>
            <a:r>
              <a:rPr lang="en-US" dirty="0">
                <a:hlinkClick r:id="rId4"/>
              </a:rPr>
              <a:t>https://www.bayareacouncil.org/covid19/</a:t>
            </a:r>
            <a:endParaRPr lang="en-US" dirty="0"/>
          </a:p>
          <a:p>
            <a:r>
              <a:rPr lang="en-US" dirty="0"/>
              <a:t>Mental Health Association of San Francisco (24/7 support) </a:t>
            </a:r>
            <a:r>
              <a:rPr lang="en-US" dirty="0">
                <a:hlinkClick r:id="rId5"/>
              </a:rPr>
              <a:t>https://www.mentalhealthsf.org/</a:t>
            </a:r>
            <a:endParaRPr lang="en-US" dirty="0"/>
          </a:p>
          <a:p>
            <a:r>
              <a:rPr lang="en-US" dirty="0"/>
              <a:t>UCSF Department of Psychiatry and Behavioral Sciences:  </a:t>
            </a:r>
            <a:r>
              <a:rPr lang="en-US" dirty="0">
                <a:hlinkClick r:id="rId6"/>
              </a:rPr>
              <a:t>https://psychiatry.ucsf.edu/copingresources</a:t>
            </a:r>
            <a:endParaRPr lang="en-US" dirty="0"/>
          </a:p>
          <a:p>
            <a:r>
              <a:rPr lang="en-US" dirty="0"/>
              <a:t>Check you local health system for post COVID-19 follow-up clinics</a:t>
            </a:r>
          </a:p>
        </p:txBody>
      </p:sp>
    </p:spTree>
    <p:extLst>
      <p:ext uri="{BB962C8B-B14F-4D97-AF65-F5344CB8AC3E}">
        <p14:creationId xmlns:p14="http://schemas.microsoft.com/office/powerpoint/2010/main" val="261077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814" y="487135"/>
            <a:ext cx="9875520" cy="1356360"/>
          </a:xfrm>
        </p:spPr>
        <p:txBody>
          <a:bodyPr/>
          <a:lstStyle/>
          <a:p>
            <a:r>
              <a:rPr lang="en-US" dirty="0"/>
              <a:t>References</a:t>
            </a:r>
          </a:p>
        </p:txBody>
      </p:sp>
      <p:sp>
        <p:nvSpPr>
          <p:cNvPr id="3" name="Content Placeholder 2"/>
          <p:cNvSpPr>
            <a:spLocks noGrp="1"/>
          </p:cNvSpPr>
          <p:nvPr>
            <p:ph idx="1"/>
          </p:nvPr>
        </p:nvSpPr>
        <p:spPr>
          <a:xfrm>
            <a:off x="702129" y="2024743"/>
            <a:ext cx="10572750" cy="4038600"/>
          </a:xfrm>
        </p:spPr>
        <p:txBody>
          <a:bodyPr>
            <a:normAutofit/>
          </a:bodyPr>
          <a:lstStyle/>
          <a:p>
            <a:r>
              <a:rPr lang="en-US" dirty="0"/>
              <a:t>Paul, H.T. (2020).  Covid-19 long-haulers and the experience of ‘hidden’ disabilities. STAT News.  Accessed at </a:t>
            </a:r>
            <a:r>
              <a:rPr lang="en-US" dirty="0">
                <a:hlinkClick r:id="rId2"/>
              </a:rPr>
              <a:t>https://www.statnews.com/2020/10/07/covid-19-long-haulers-experience-hidden-disabilities/</a:t>
            </a:r>
            <a:endParaRPr lang="en-US" dirty="0"/>
          </a:p>
          <a:p>
            <a:r>
              <a:rPr lang="en-US" dirty="0"/>
              <a:t>Rubin, R.  (2020).  As their numbers grow, COVID-19 “long-haulers” stump experts. </a:t>
            </a:r>
            <a:r>
              <a:rPr lang="en-US" i="1" dirty="0"/>
              <a:t>JAMA. </a:t>
            </a:r>
            <a:r>
              <a:rPr lang="en-US" dirty="0"/>
              <a:t>2020;324(14):1381-1383.  Accessed at  </a:t>
            </a:r>
            <a:r>
              <a:rPr lang="en-US" dirty="0">
                <a:hlinkClick r:id="rId3"/>
              </a:rPr>
              <a:t>https://jamanetwork.com/journals/jama/fullarticle/2771111</a:t>
            </a:r>
            <a:endParaRPr lang="en-US" dirty="0"/>
          </a:p>
          <a:p>
            <a:r>
              <a:rPr lang="en-US" dirty="0"/>
              <a:t>Bleicher, A. &amp; Conrad, K. (2020). We thought it was just a respiratory virus: We were wrong.  UCSF Magazine.  Accessed at </a:t>
            </a:r>
            <a:r>
              <a:rPr lang="en-US" dirty="0">
                <a:hlinkClick r:id="rId4"/>
              </a:rPr>
              <a:t>https://www.ucsf.edu/magazine/covid-body</a:t>
            </a:r>
            <a:endParaRPr lang="en-US" dirty="0"/>
          </a:p>
          <a:p>
            <a:endParaRPr lang="en-US" dirty="0"/>
          </a:p>
        </p:txBody>
      </p:sp>
    </p:spTree>
    <p:extLst>
      <p:ext uri="{BB962C8B-B14F-4D97-AF65-F5344CB8AC3E}">
        <p14:creationId xmlns:p14="http://schemas.microsoft.com/office/powerpoint/2010/main" val="88867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8" y="325482"/>
            <a:ext cx="9875520" cy="1356360"/>
          </a:xfrm>
        </p:spPr>
        <p:txBody>
          <a:bodyPr/>
          <a:lstStyle/>
          <a:p>
            <a:r>
              <a:rPr lang="en-US" dirty="0"/>
              <a:t>Objectives</a:t>
            </a:r>
          </a:p>
        </p:txBody>
      </p:sp>
      <p:sp>
        <p:nvSpPr>
          <p:cNvPr id="3" name="Content Placeholder 2"/>
          <p:cNvSpPr>
            <a:spLocks noGrp="1"/>
          </p:cNvSpPr>
          <p:nvPr>
            <p:ph idx="1"/>
          </p:nvPr>
        </p:nvSpPr>
        <p:spPr>
          <a:xfrm>
            <a:off x="718458" y="1681842"/>
            <a:ext cx="10964635" cy="5119009"/>
          </a:xfrm>
        </p:spPr>
        <p:txBody>
          <a:bodyPr>
            <a:noAutofit/>
          </a:bodyPr>
          <a:lstStyle/>
          <a:p>
            <a:pPr marL="45720" indent="0">
              <a:buNone/>
            </a:pPr>
            <a:r>
              <a:rPr lang="en-US" sz="2800" dirty="0"/>
              <a:t>By the end of the presentation, the participant will be able to;</a:t>
            </a:r>
          </a:p>
          <a:p>
            <a:r>
              <a:rPr lang="en-US" sz="2400" dirty="0"/>
              <a:t>Continue to maintain awareness of the impact of COVID-19 for persons who work in healthcare settings</a:t>
            </a:r>
          </a:p>
          <a:p>
            <a:r>
              <a:rPr lang="en-US" sz="2400" dirty="0"/>
              <a:t>Briefly review the potential systemic effects of COVID-19 </a:t>
            </a:r>
          </a:p>
          <a:p>
            <a:r>
              <a:rPr lang="en-US" sz="2400" dirty="0"/>
              <a:t>Become familiar with a nurse’s personal story of what is was like then, and what it is like now</a:t>
            </a:r>
          </a:p>
          <a:p>
            <a:r>
              <a:rPr lang="en-US" sz="2400" dirty="0"/>
              <a:t>Enhance understanding of the term “long-hauler” and the impact on COVID-19 survivors </a:t>
            </a:r>
          </a:p>
          <a:p>
            <a:r>
              <a:rPr lang="en-US" sz="2400" dirty="0"/>
              <a:t>Identify educational and supportive COVID-19 resources</a:t>
            </a:r>
          </a:p>
          <a:p>
            <a:r>
              <a:rPr lang="en-US" sz="2400" dirty="0"/>
              <a:t>Identify 2 ways to ‘turn lemons into lemonade’ after surviving COVID-19 (resilience) </a:t>
            </a:r>
          </a:p>
        </p:txBody>
      </p:sp>
    </p:spTree>
    <p:extLst>
      <p:ext uri="{BB962C8B-B14F-4D97-AF65-F5344CB8AC3E}">
        <p14:creationId xmlns:p14="http://schemas.microsoft.com/office/powerpoint/2010/main" val="26503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8851" y="245640"/>
            <a:ext cx="5631892" cy="1330627"/>
          </a:xfrm>
          <a:solidFill>
            <a:srgbClr val="FFFF99"/>
          </a:solidFill>
        </p:spPr>
        <p:txBody>
          <a:bodyPr/>
          <a:lstStyle/>
          <a:p>
            <a:r>
              <a:rPr lang="en-US" b="1" dirty="0"/>
              <a:t>2020:  A Year In Review</a:t>
            </a:r>
          </a:p>
        </p:txBody>
      </p:sp>
      <p:pic>
        <p:nvPicPr>
          <p:cNvPr id="4" name="Content Placeholder 3"/>
          <p:cNvPicPr>
            <a:picLocks noGrp="1" noChangeAspect="1"/>
          </p:cNvPicPr>
          <p:nvPr>
            <p:ph idx="1"/>
          </p:nvPr>
        </p:nvPicPr>
        <p:blipFill>
          <a:blip r:embed="rId2"/>
          <a:stretch>
            <a:fillRect/>
          </a:stretch>
        </p:blipFill>
        <p:spPr>
          <a:xfrm>
            <a:off x="3180579" y="3262990"/>
            <a:ext cx="2115622" cy="2159076"/>
          </a:xfrm>
          <a:prstGeom prst="rect">
            <a:avLst/>
          </a:prstGeom>
        </p:spPr>
      </p:pic>
      <p:pic>
        <p:nvPicPr>
          <p:cNvPr id="5" name="Picture 4"/>
          <p:cNvPicPr>
            <a:picLocks noChangeAspect="1"/>
          </p:cNvPicPr>
          <p:nvPr/>
        </p:nvPicPr>
        <p:blipFill>
          <a:blip r:embed="rId3"/>
          <a:stretch>
            <a:fillRect/>
          </a:stretch>
        </p:blipFill>
        <p:spPr>
          <a:xfrm>
            <a:off x="9422195" y="207559"/>
            <a:ext cx="2524125" cy="1809750"/>
          </a:xfrm>
          <a:prstGeom prst="rect">
            <a:avLst/>
          </a:prstGeom>
        </p:spPr>
      </p:pic>
      <p:pic>
        <p:nvPicPr>
          <p:cNvPr id="7" name="Picture 6"/>
          <p:cNvPicPr>
            <a:picLocks noChangeAspect="1"/>
          </p:cNvPicPr>
          <p:nvPr/>
        </p:nvPicPr>
        <p:blipFill>
          <a:blip r:embed="rId4"/>
          <a:stretch>
            <a:fillRect/>
          </a:stretch>
        </p:blipFill>
        <p:spPr>
          <a:xfrm>
            <a:off x="318548" y="1581890"/>
            <a:ext cx="2281072" cy="1277400"/>
          </a:xfrm>
          <a:prstGeom prst="rect">
            <a:avLst/>
          </a:prstGeom>
        </p:spPr>
      </p:pic>
      <p:pic>
        <p:nvPicPr>
          <p:cNvPr id="8" name="Picture 7"/>
          <p:cNvPicPr>
            <a:picLocks noChangeAspect="1"/>
          </p:cNvPicPr>
          <p:nvPr/>
        </p:nvPicPr>
        <p:blipFill>
          <a:blip r:embed="rId5"/>
          <a:stretch>
            <a:fillRect/>
          </a:stretch>
        </p:blipFill>
        <p:spPr>
          <a:xfrm>
            <a:off x="316862" y="2859290"/>
            <a:ext cx="2265340" cy="1631884"/>
          </a:xfrm>
          <a:prstGeom prst="rect">
            <a:avLst/>
          </a:prstGeom>
        </p:spPr>
      </p:pic>
      <p:pic>
        <p:nvPicPr>
          <p:cNvPr id="9" name="Picture 8"/>
          <p:cNvPicPr>
            <a:picLocks noChangeAspect="1"/>
          </p:cNvPicPr>
          <p:nvPr/>
        </p:nvPicPr>
        <p:blipFill>
          <a:blip r:embed="rId6"/>
          <a:stretch>
            <a:fillRect/>
          </a:stretch>
        </p:blipFill>
        <p:spPr>
          <a:xfrm>
            <a:off x="5016251" y="3004001"/>
            <a:ext cx="3009768" cy="2005258"/>
          </a:xfrm>
          <a:prstGeom prst="rect">
            <a:avLst/>
          </a:prstGeom>
        </p:spPr>
      </p:pic>
      <p:pic>
        <p:nvPicPr>
          <p:cNvPr id="10" name="Picture 9"/>
          <p:cNvPicPr>
            <a:picLocks noChangeAspect="1"/>
          </p:cNvPicPr>
          <p:nvPr/>
        </p:nvPicPr>
        <p:blipFill>
          <a:blip r:embed="rId7"/>
          <a:stretch>
            <a:fillRect/>
          </a:stretch>
        </p:blipFill>
        <p:spPr>
          <a:xfrm>
            <a:off x="7633715" y="5360671"/>
            <a:ext cx="2168814" cy="1248645"/>
          </a:xfrm>
          <a:prstGeom prst="rect">
            <a:avLst/>
          </a:prstGeom>
        </p:spPr>
      </p:pic>
      <p:pic>
        <p:nvPicPr>
          <p:cNvPr id="11" name="Picture 10"/>
          <p:cNvPicPr>
            <a:picLocks noChangeAspect="1"/>
          </p:cNvPicPr>
          <p:nvPr/>
        </p:nvPicPr>
        <p:blipFill>
          <a:blip r:embed="rId8"/>
          <a:stretch>
            <a:fillRect/>
          </a:stretch>
        </p:blipFill>
        <p:spPr>
          <a:xfrm>
            <a:off x="7491146" y="1354613"/>
            <a:ext cx="1958947" cy="2613985"/>
          </a:xfrm>
          <a:prstGeom prst="rect">
            <a:avLst/>
          </a:prstGeom>
        </p:spPr>
      </p:pic>
      <p:pic>
        <p:nvPicPr>
          <p:cNvPr id="12" name="Picture 11"/>
          <p:cNvPicPr>
            <a:picLocks noChangeAspect="1"/>
          </p:cNvPicPr>
          <p:nvPr/>
        </p:nvPicPr>
        <p:blipFill>
          <a:blip r:embed="rId9"/>
          <a:stretch>
            <a:fillRect/>
          </a:stretch>
        </p:blipFill>
        <p:spPr>
          <a:xfrm>
            <a:off x="8038881" y="3968598"/>
            <a:ext cx="2448534" cy="1615735"/>
          </a:xfrm>
          <a:prstGeom prst="rect">
            <a:avLst/>
          </a:prstGeom>
        </p:spPr>
      </p:pic>
      <p:pic>
        <p:nvPicPr>
          <p:cNvPr id="14" name="Picture 13"/>
          <p:cNvPicPr>
            <a:picLocks noChangeAspect="1"/>
          </p:cNvPicPr>
          <p:nvPr/>
        </p:nvPicPr>
        <p:blipFill>
          <a:blip r:embed="rId10"/>
          <a:stretch>
            <a:fillRect/>
          </a:stretch>
        </p:blipFill>
        <p:spPr>
          <a:xfrm>
            <a:off x="3055348" y="5253928"/>
            <a:ext cx="2474479" cy="1355389"/>
          </a:xfrm>
          <a:prstGeom prst="rect">
            <a:avLst/>
          </a:prstGeom>
        </p:spPr>
      </p:pic>
      <p:pic>
        <p:nvPicPr>
          <p:cNvPr id="15" name="Picture 14"/>
          <p:cNvPicPr>
            <a:picLocks noChangeAspect="1"/>
          </p:cNvPicPr>
          <p:nvPr/>
        </p:nvPicPr>
        <p:blipFill>
          <a:blip r:embed="rId11"/>
          <a:stretch>
            <a:fillRect/>
          </a:stretch>
        </p:blipFill>
        <p:spPr>
          <a:xfrm>
            <a:off x="9088820" y="2742328"/>
            <a:ext cx="2857500" cy="1600200"/>
          </a:xfrm>
          <a:prstGeom prst="rect">
            <a:avLst/>
          </a:prstGeom>
        </p:spPr>
      </p:pic>
      <p:pic>
        <p:nvPicPr>
          <p:cNvPr id="16" name="Picture 15"/>
          <p:cNvPicPr>
            <a:picLocks noChangeAspect="1"/>
          </p:cNvPicPr>
          <p:nvPr/>
        </p:nvPicPr>
        <p:blipFill>
          <a:blip r:embed="rId12"/>
          <a:stretch>
            <a:fillRect/>
          </a:stretch>
        </p:blipFill>
        <p:spPr>
          <a:xfrm>
            <a:off x="5073264" y="5009259"/>
            <a:ext cx="2952755" cy="1600058"/>
          </a:xfrm>
          <a:prstGeom prst="rect">
            <a:avLst/>
          </a:prstGeom>
        </p:spPr>
      </p:pic>
      <p:pic>
        <p:nvPicPr>
          <p:cNvPr id="17" name="Picture 16"/>
          <p:cNvPicPr>
            <a:picLocks noChangeAspect="1"/>
          </p:cNvPicPr>
          <p:nvPr/>
        </p:nvPicPr>
        <p:blipFill>
          <a:blip r:embed="rId13"/>
          <a:stretch>
            <a:fillRect/>
          </a:stretch>
        </p:blipFill>
        <p:spPr>
          <a:xfrm>
            <a:off x="9784125" y="5203303"/>
            <a:ext cx="2175049" cy="1406014"/>
          </a:xfrm>
          <a:prstGeom prst="rect">
            <a:avLst/>
          </a:prstGeom>
        </p:spPr>
      </p:pic>
      <p:pic>
        <p:nvPicPr>
          <p:cNvPr id="18" name="Picture 17"/>
          <p:cNvPicPr>
            <a:picLocks noChangeAspect="1"/>
          </p:cNvPicPr>
          <p:nvPr/>
        </p:nvPicPr>
        <p:blipFill>
          <a:blip r:embed="rId14"/>
          <a:stretch>
            <a:fillRect/>
          </a:stretch>
        </p:blipFill>
        <p:spPr>
          <a:xfrm>
            <a:off x="307856" y="4454078"/>
            <a:ext cx="2857500" cy="1600200"/>
          </a:xfrm>
          <a:prstGeom prst="rect">
            <a:avLst/>
          </a:prstGeom>
        </p:spPr>
      </p:pic>
      <p:pic>
        <p:nvPicPr>
          <p:cNvPr id="19" name="Picture 18"/>
          <p:cNvPicPr>
            <a:picLocks noChangeAspect="1"/>
          </p:cNvPicPr>
          <p:nvPr/>
        </p:nvPicPr>
        <p:blipFill>
          <a:blip r:embed="rId15"/>
          <a:stretch>
            <a:fillRect/>
          </a:stretch>
        </p:blipFill>
        <p:spPr>
          <a:xfrm>
            <a:off x="1898800" y="3402185"/>
            <a:ext cx="1655131" cy="1101414"/>
          </a:xfrm>
          <a:prstGeom prst="rect">
            <a:avLst/>
          </a:prstGeom>
        </p:spPr>
      </p:pic>
      <p:pic>
        <p:nvPicPr>
          <p:cNvPr id="20" name="Picture 19"/>
          <p:cNvPicPr>
            <a:picLocks noChangeAspect="1"/>
          </p:cNvPicPr>
          <p:nvPr/>
        </p:nvPicPr>
        <p:blipFill>
          <a:blip r:embed="rId16"/>
          <a:stretch>
            <a:fillRect/>
          </a:stretch>
        </p:blipFill>
        <p:spPr>
          <a:xfrm>
            <a:off x="10487415" y="4251006"/>
            <a:ext cx="1471759" cy="1102399"/>
          </a:xfrm>
          <a:prstGeom prst="rect">
            <a:avLst/>
          </a:prstGeom>
        </p:spPr>
      </p:pic>
      <p:pic>
        <p:nvPicPr>
          <p:cNvPr id="21" name="Picture 20"/>
          <p:cNvPicPr>
            <a:picLocks noChangeAspect="1"/>
          </p:cNvPicPr>
          <p:nvPr/>
        </p:nvPicPr>
        <p:blipFill>
          <a:blip r:embed="rId17"/>
          <a:stretch>
            <a:fillRect/>
          </a:stretch>
        </p:blipFill>
        <p:spPr>
          <a:xfrm>
            <a:off x="311823" y="5493710"/>
            <a:ext cx="1489393" cy="1115607"/>
          </a:xfrm>
          <a:prstGeom prst="rect">
            <a:avLst/>
          </a:prstGeom>
        </p:spPr>
      </p:pic>
      <p:pic>
        <p:nvPicPr>
          <p:cNvPr id="22" name="Picture 21"/>
          <p:cNvPicPr>
            <a:picLocks noChangeAspect="1"/>
          </p:cNvPicPr>
          <p:nvPr/>
        </p:nvPicPr>
        <p:blipFill>
          <a:blip r:embed="rId18"/>
          <a:stretch>
            <a:fillRect/>
          </a:stretch>
        </p:blipFill>
        <p:spPr>
          <a:xfrm>
            <a:off x="5351566" y="1361491"/>
            <a:ext cx="2146009" cy="1847850"/>
          </a:xfrm>
          <a:prstGeom prst="rect">
            <a:avLst/>
          </a:prstGeom>
        </p:spPr>
      </p:pic>
      <p:pic>
        <p:nvPicPr>
          <p:cNvPr id="6" name="Picture 5"/>
          <p:cNvPicPr>
            <a:picLocks noChangeAspect="1"/>
          </p:cNvPicPr>
          <p:nvPr/>
        </p:nvPicPr>
        <p:blipFill>
          <a:blip r:embed="rId19"/>
          <a:stretch>
            <a:fillRect/>
          </a:stretch>
        </p:blipFill>
        <p:spPr>
          <a:xfrm>
            <a:off x="1822570" y="5493710"/>
            <a:ext cx="1428758" cy="1092724"/>
          </a:xfrm>
          <a:prstGeom prst="rect">
            <a:avLst/>
          </a:prstGeom>
        </p:spPr>
      </p:pic>
      <p:pic>
        <p:nvPicPr>
          <p:cNvPr id="23" name="Picture 22"/>
          <p:cNvPicPr>
            <a:picLocks noChangeAspect="1"/>
          </p:cNvPicPr>
          <p:nvPr/>
        </p:nvPicPr>
        <p:blipFill>
          <a:blip r:embed="rId20"/>
          <a:stretch>
            <a:fillRect/>
          </a:stretch>
        </p:blipFill>
        <p:spPr>
          <a:xfrm>
            <a:off x="4504002" y="1395651"/>
            <a:ext cx="1261654" cy="1998057"/>
          </a:xfrm>
          <a:prstGeom prst="rect">
            <a:avLst/>
          </a:prstGeom>
        </p:spPr>
      </p:pic>
      <p:pic>
        <p:nvPicPr>
          <p:cNvPr id="25" name="Picture 24"/>
          <p:cNvPicPr>
            <a:picLocks noChangeAspect="1"/>
          </p:cNvPicPr>
          <p:nvPr/>
        </p:nvPicPr>
        <p:blipFill>
          <a:blip r:embed="rId21"/>
          <a:stretch>
            <a:fillRect/>
          </a:stretch>
        </p:blipFill>
        <p:spPr>
          <a:xfrm>
            <a:off x="5865692" y="231100"/>
            <a:ext cx="1561291" cy="1169461"/>
          </a:xfrm>
          <a:prstGeom prst="rect">
            <a:avLst/>
          </a:prstGeom>
        </p:spPr>
      </p:pic>
      <p:pic>
        <p:nvPicPr>
          <p:cNvPr id="26" name="Picture 25"/>
          <p:cNvPicPr>
            <a:picLocks noChangeAspect="1"/>
          </p:cNvPicPr>
          <p:nvPr/>
        </p:nvPicPr>
        <p:blipFill>
          <a:blip r:embed="rId22"/>
          <a:stretch>
            <a:fillRect/>
          </a:stretch>
        </p:blipFill>
        <p:spPr>
          <a:xfrm>
            <a:off x="7426983" y="237564"/>
            <a:ext cx="2051876" cy="1193438"/>
          </a:xfrm>
          <a:prstGeom prst="rect">
            <a:avLst/>
          </a:prstGeom>
        </p:spPr>
      </p:pic>
      <p:pic>
        <p:nvPicPr>
          <p:cNvPr id="27" name="Picture 26"/>
          <p:cNvPicPr>
            <a:picLocks noChangeAspect="1"/>
          </p:cNvPicPr>
          <p:nvPr/>
        </p:nvPicPr>
        <p:blipFill>
          <a:blip r:embed="rId23"/>
          <a:stretch>
            <a:fillRect/>
          </a:stretch>
        </p:blipFill>
        <p:spPr>
          <a:xfrm>
            <a:off x="2550232" y="1544523"/>
            <a:ext cx="1855104" cy="1855104"/>
          </a:xfrm>
          <a:prstGeom prst="rect">
            <a:avLst/>
          </a:prstGeom>
        </p:spPr>
      </p:pic>
      <p:pic>
        <p:nvPicPr>
          <p:cNvPr id="13" name="Picture 12"/>
          <p:cNvPicPr>
            <a:picLocks noChangeAspect="1"/>
          </p:cNvPicPr>
          <p:nvPr/>
        </p:nvPicPr>
        <p:blipFill>
          <a:blip r:embed="rId24"/>
          <a:stretch>
            <a:fillRect/>
          </a:stretch>
        </p:blipFill>
        <p:spPr>
          <a:xfrm>
            <a:off x="10320866" y="1823589"/>
            <a:ext cx="1625454" cy="1219090"/>
          </a:xfrm>
          <a:prstGeom prst="rect">
            <a:avLst/>
          </a:prstGeom>
        </p:spPr>
      </p:pic>
    </p:spTree>
    <p:extLst>
      <p:ext uri="{BB962C8B-B14F-4D97-AF65-F5344CB8AC3E}">
        <p14:creationId xmlns:p14="http://schemas.microsoft.com/office/powerpoint/2010/main" val="153800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2465" y="368595"/>
            <a:ext cx="11183815" cy="1356360"/>
          </a:xfrm>
        </p:spPr>
        <p:txBody>
          <a:bodyPr/>
          <a:lstStyle/>
          <a:p>
            <a:r>
              <a:rPr lang="en-US" dirty="0"/>
              <a:t>2020:  We Couldn’t Fully Anticipate the What-Ifs</a:t>
            </a:r>
          </a:p>
        </p:txBody>
      </p:sp>
      <p:pic>
        <p:nvPicPr>
          <p:cNvPr id="6" name="Content Placeholder 5"/>
          <p:cNvPicPr>
            <a:picLocks noGrp="1" noChangeAspect="1"/>
          </p:cNvPicPr>
          <p:nvPr>
            <p:ph idx="1"/>
          </p:nvPr>
        </p:nvPicPr>
        <p:blipFill>
          <a:blip r:embed="rId2"/>
          <a:stretch>
            <a:fillRect/>
          </a:stretch>
        </p:blipFill>
        <p:spPr>
          <a:xfrm>
            <a:off x="1186026" y="1724956"/>
            <a:ext cx="4250132" cy="4642453"/>
          </a:xfrm>
          <a:prstGeom prst="rect">
            <a:avLst/>
          </a:prstGeom>
          <a:ln w="38100">
            <a:solidFill>
              <a:srgbClr val="FFC000"/>
            </a:solidFill>
          </a:ln>
        </p:spPr>
      </p:pic>
      <p:pic>
        <p:nvPicPr>
          <p:cNvPr id="7" name="Picture 6"/>
          <p:cNvPicPr>
            <a:picLocks noChangeAspect="1"/>
          </p:cNvPicPr>
          <p:nvPr/>
        </p:nvPicPr>
        <p:blipFill>
          <a:blip r:embed="rId3"/>
          <a:stretch>
            <a:fillRect/>
          </a:stretch>
        </p:blipFill>
        <p:spPr>
          <a:xfrm>
            <a:off x="6631912" y="1724955"/>
            <a:ext cx="4429634" cy="4642453"/>
          </a:xfrm>
          <a:prstGeom prst="rect">
            <a:avLst/>
          </a:prstGeom>
          <a:ln w="38100">
            <a:solidFill>
              <a:srgbClr val="FFC000"/>
            </a:solidFill>
          </a:ln>
        </p:spPr>
      </p:pic>
    </p:spTree>
    <p:extLst>
      <p:ext uri="{BB962C8B-B14F-4D97-AF65-F5344CB8AC3E}">
        <p14:creationId xmlns:p14="http://schemas.microsoft.com/office/powerpoint/2010/main" val="3572058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007" y="560614"/>
            <a:ext cx="9875520" cy="1356360"/>
          </a:xfrm>
        </p:spPr>
        <p:txBody>
          <a:bodyPr/>
          <a:lstStyle/>
          <a:p>
            <a:r>
              <a:rPr lang="en-US" dirty="0"/>
              <a:t>United States COVID-19 Cases &amp; Death</a:t>
            </a:r>
            <a:br>
              <a:rPr lang="en-US" dirty="0"/>
            </a:br>
            <a:r>
              <a:rPr lang="en-US" sz="2400" dirty="0"/>
              <a:t>Reported to the CDC since 1/21/2020</a:t>
            </a:r>
            <a:endParaRPr lang="en-US" dirty="0"/>
          </a:p>
        </p:txBody>
      </p:sp>
      <p:pic>
        <p:nvPicPr>
          <p:cNvPr id="4" name="Content Placeholder 3"/>
          <p:cNvPicPr>
            <a:picLocks noGrp="1" noChangeAspect="1"/>
          </p:cNvPicPr>
          <p:nvPr>
            <p:ph idx="1"/>
          </p:nvPr>
        </p:nvPicPr>
        <p:blipFill>
          <a:blip r:embed="rId2"/>
          <a:stretch>
            <a:fillRect/>
          </a:stretch>
        </p:blipFill>
        <p:spPr>
          <a:xfrm>
            <a:off x="884803" y="2239604"/>
            <a:ext cx="9872663" cy="1453506"/>
          </a:xfrm>
          <a:prstGeom prst="rect">
            <a:avLst/>
          </a:prstGeom>
        </p:spPr>
      </p:pic>
      <p:sp>
        <p:nvSpPr>
          <p:cNvPr id="5" name="TextBox 4"/>
          <p:cNvSpPr txBox="1"/>
          <p:nvPr/>
        </p:nvSpPr>
        <p:spPr>
          <a:xfrm>
            <a:off x="547007" y="5870122"/>
            <a:ext cx="10548257" cy="923330"/>
          </a:xfrm>
          <a:prstGeom prst="rect">
            <a:avLst/>
          </a:prstGeom>
          <a:noFill/>
        </p:spPr>
        <p:txBody>
          <a:bodyPr wrap="square" rtlCol="0">
            <a:spAutoFit/>
          </a:bodyPr>
          <a:lstStyle/>
          <a:p>
            <a:r>
              <a:rPr lang="en-US" dirty="0"/>
              <a:t>Source:  Centers for Disease Control (CDC), accessed 10/25/2020 at:   </a:t>
            </a:r>
          </a:p>
          <a:p>
            <a:r>
              <a:rPr lang="en-US" dirty="0">
                <a:hlinkClick r:id="rId3"/>
              </a:rPr>
              <a:t>https://covid.cdc.gov/covid-data-tracker/#cases_casesper100klast7days</a:t>
            </a:r>
            <a:endParaRPr lang="en-US" dirty="0"/>
          </a:p>
          <a:p>
            <a:r>
              <a:rPr lang="en-US" dirty="0"/>
              <a:t> </a:t>
            </a:r>
          </a:p>
        </p:txBody>
      </p:sp>
      <p:pic>
        <p:nvPicPr>
          <p:cNvPr id="7" name="Picture 6"/>
          <p:cNvPicPr>
            <a:picLocks noChangeAspect="1"/>
          </p:cNvPicPr>
          <p:nvPr/>
        </p:nvPicPr>
        <p:blipFill>
          <a:blip r:embed="rId4"/>
          <a:stretch>
            <a:fillRect/>
          </a:stretch>
        </p:blipFill>
        <p:spPr>
          <a:xfrm>
            <a:off x="884802" y="3864918"/>
            <a:ext cx="9872663" cy="1434684"/>
          </a:xfrm>
          <a:prstGeom prst="rect">
            <a:avLst/>
          </a:prstGeom>
        </p:spPr>
      </p:pic>
    </p:spTree>
    <p:extLst>
      <p:ext uri="{BB962C8B-B14F-4D97-AF65-F5344CB8AC3E}">
        <p14:creationId xmlns:p14="http://schemas.microsoft.com/office/powerpoint/2010/main" val="1851590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1" y="389165"/>
            <a:ext cx="11470822" cy="598714"/>
          </a:xfrm>
        </p:spPr>
        <p:txBody>
          <a:bodyPr>
            <a:noAutofit/>
          </a:bodyPr>
          <a:lstStyle/>
          <a:p>
            <a:pPr algn="ctr"/>
            <a:r>
              <a:rPr lang="en-US" sz="2800" dirty="0"/>
              <a:t>US COVID-19 Case Rate Reported to the CDC in the Last 7 Days, by State/Territory (cases per 100K)</a:t>
            </a:r>
          </a:p>
        </p:txBody>
      </p:sp>
      <p:pic>
        <p:nvPicPr>
          <p:cNvPr id="4" name="Content Placeholder 3"/>
          <p:cNvPicPr>
            <a:picLocks noGrp="1" noChangeAspect="1"/>
          </p:cNvPicPr>
          <p:nvPr>
            <p:ph idx="1"/>
          </p:nvPr>
        </p:nvPicPr>
        <p:blipFill>
          <a:blip r:embed="rId2"/>
          <a:stretch>
            <a:fillRect/>
          </a:stretch>
        </p:blipFill>
        <p:spPr>
          <a:xfrm>
            <a:off x="2298246" y="1068819"/>
            <a:ext cx="7780565" cy="5426962"/>
          </a:xfrm>
          <a:prstGeom prst="rect">
            <a:avLst/>
          </a:prstGeom>
        </p:spPr>
      </p:pic>
      <p:sp>
        <p:nvSpPr>
          <p:cNvPr id="5" name="TextBox 4"/>
          <p:cNvSpPr txBox="1"/>
          <p:nvPr/>
        </p:nvSpPr>
        <p:spPr>
          <a:xfrm>
            <a:off x="187779" y="6311115"/>
            <a:ext cx="2292102" cy="338554"/>
          </a:xfrm>
          <a:prstGeom prst="rect">
            <a:avLst/>
          </a:prstGeom>
          <a:noFill/>
        </p:spPr>
        <p:txBody>
          <a:bodyPr wrap="none" rtlCol="0">
            <a:spAutoFit/>
          </a:bodyPr>
          <a:lstStyle/>
          <a:p>
            <a:r>
              <a:rPr lang="en-US" sz="1600" dirty="0"/>
              <a:t>Source:  CDC, 10/25/2020</a:t>
            </a:r>
          </a:p>
        </p:txBody>
      </p:sp>
    </p:spTree>
    <p:extLst>
      <p:ext uri="{BB962C8B-B14F-4D97-AF65-F5344CB8AC3E}">
        <p14:creationId xmlns:p14="http://schemas.microsoft.com/office/powerpoint/2010/main" val="102240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663" y="470808"/>
            <a:ext cx="10776857" cy="1356360"/>
          </a:xfrm>
        </p:spPr>
        <p:txBody>
          <a:bodyPr/>
          <a:lstStyle/>
          <a:p>
            <a:r>
              <a:rPr lang="en-US" dirty="0"/>
              <a:t>UCSF Studying the Pathophysiology:  It’s Not Just a Respiratory Virus</a:t>
            </a:r>
          </a:p>
        </p:txBody>
      </p:sp>
      <p:sp>
        <p:nvSpPr>
          <p:cNvPr id="3" name="Content Placeholder 2"/>
          <p:cNvSpPr>
            <a:spLocks noGrp="1"/>
          </p:cNvSpPr>
          <p:nvPr>
            <p:ph idx="1"/>
          </p:nvPr>
        </p:nvSpPr>
        <p:spPr>
          <a:xfrm>
            <a:off x="579663" y="1951264"/>
            <a:ext cx="10945658" cy="4629149"/>
          </a:xfrm>
        </p:spPr>
        <p:txBody>
          <a:bodyPr>
            <a:normAutofit lnSpcReduction="10000"/>
          </a:bodyPr>
          <a:lstStyle/>
          <a:p>
            <a:r>
              <a:rPr lang="en-US" dirty="0"/>
              <a:t>Pathophysiology of how the infection begins</a:t>
            </a:r>
          </a:p>
          <a:p>
            <a:r>
              <a:rPr lang="en-US" dirty="0"/>
              <a:t>Impact on the;</a:t>
            </a:r>
          </a:p>
          <a:p>
            <a:pPr lvl="1"/>
            <a:r>
              <a:rPr lang="en-US" dirty="0"/>
              <a:t>Respiratory System</a:t>
            </a:r>
          </a:p>
          <a:p>
            <a:pPr lvl="1"/>
            <a:r>
              <a:rPr lang="en-US" dirty="0"/>
              <a:t>Cardiovascular System</a:t>
            </a:r>
          </a:p>
          <a:p>
            <a:pPr lvl="1"/>
            <a:r>
              <a:rPr lang="en-US" dirty="0"/>
              <a:t>Gastrointestinal System</a:t>
            </a:r>
          </a:p>
          <a:p>
            <a:pPr lvl="1"/>
            <a:r>
              <a:rPr lang="en-US" dirty="0"/>
              <a:t>Genitourinary System</a:t>
            </a:r>
          </a:p>
          <a:p>
            <a:pPr lvl="1"/>
            <a:r>
              <a:rPr lang="en-US" dirty="0"/>
              <a:t>Neurological System</a:t>
            </a:r>
          </a:p>
          <a:p>
            <a:pPr lvl="1"/>
            <a:r>
              <a:rPr lang="en-US" dirty="0"/>
              <a:t>Skin</a:t>
            </a:r>
          </a:p>
          <a:p>
            <a:pPr lvl="1"/>
            <a:r>
              <a:rPr lang="en-US" dirty="0"/>
              <a:t>Eyes</a:t>
            </a:r>
          </a:p>
          <a:p>
            <a:pPr lvl="1"/>
            <a:r>
              <a:rPr lang="en-US" dirty="0"/>
              <a:t>Endocrine System</a:t>
            </a:r>
          </a:p>
          <a:p>
            <a:pPr lvl="1"/>
            <a:r>
              <a:rPr lang="en-US" dirty="0"/>
              <a:t>Mental Health</a:t>
            </a:r>
          </a:p>
          <a:p>
            <a:r>
              <a:rPr lang="en-US" i="1" dirty="0"/>
              <a:t>No one case is exactly the same regarding symptoms, severity, and duration</a:t>
            </a:r>
          </a:p>
          <a:p>
            <a:r>
              <a:rPr lang="en-US" i="1" dirty="0"/>
              <a:t> </a:t>
            </a:r>
            <a:r>
              <a:rPr lang="en-US" dirty="0"/>
              <a:t>Source:  </a:t>
            </a:r>
            <a:r>
              <a:rPr lang="en-US" dirty="0">
                <a:hlinkClick r:id="rId2"/>
              </a:rPr>
              <a:t>https://www.ucsf.edu/magazine/covid-body</a:t>
            </a:r>
            <a:endParaRPr lang="en-US" dirty="0"/>
          </a:p>
        </p:txBody>
      </p:sp>
      <p:pic>
        <p:nvPicPr>
          <p:cNvPr id="4" name="Picture 3"/>
          <p:cNvPicPr>
            <a:picLocks noChangeAspect="1"/>
          </p:cNvPicPr>
          <p:nvPr/>
        </p:nvPicPr>
        <p:blipFill>
          <a:blip r:embed="rId3"/>
          <a:stretch>
            <a:fillRect/>
          </a:stretch>
        </p:blipFill>
        <p:spPr>
          <a:xfrm>
            <a:off x="8226758" y="1467939"/>
            <a:ext cx="3556582" cy="3920489"/>
          </a:xfrm>
          <a:prstGeom prst="rect">
            <a:avLst/>
          </a:prstGeom>
        </p:spPr>
      </p:pic>
    </p:spTree>
    <p:extLst>
      <p:ext uri="{BB962C8B-B14F-4D97-AF65-F5344CB8AC3E}">
        <p14:creationId xmlns:p14="http://schemas.microsoft.com/office/powerpoint/2010/main" val="3325605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583" y="478972"/>
            <a:ext cx="10593474" cy="1356360"/>
          </a:xfrm>
        </p:spPr>
        <p:txBody>
          <a:bodyPr/>
          <a:lstStyle/>
          <a:p>
            <a:r>
              <a:rPr lang="en-US" dirty="0"/>
              <a:t>COVID-19 Risk Factors for Severe Illness</a:t>
            </a:r>
          </a:p>
        </p:txBody>
      </p:sp>
      <p:sp>
        <p:nvSpPr>
          <p:cNvPr id="3" name="Content Placeholder 2"/>
          <p:cNvSpPr>
            <a:spLocks noGrp="1"/>
          </p:cNvSpPr>
          <p:nvPr>
            <p:ph idx="1"/>
          </p:nvPr>
        </p:nvSpPr>
        <p:spPr>
          <a:xfrm>
            <a:off x="640583" y="1684606"/>
            <a:ext cx="10972663" cy="4625758"/>
          </a:xfrm>
        </p:spPr>
        <p:txBody>
          <a:bodyPr/>
          <a:lstStyle/>
          <a:p>
            <a:r>
              <a:rPr lang="en-US" dirty="0"/>
              <a:t>People of </a:t>
            </a:r>
            <a:r>
              <a:rPr lang="en-US" b="1" dirty="0"/>
              <a:t>any age </a:t>
            </a:r>
            <a:r>
              <a:rPr lang="en-US" dirty="0"/>
              <a:t>with certain underlying medical conditions are at increased risk for severe COVID-19 illness</a:t>
            </a:r>
          </a:p>
          <a:p>
            <a:r>
              <a:rPr lang="en-US" dirty="0"/>
              <a:t>Five underlying medical conditions that increase the risk for severe COVID-19-associated illness</a:t>
            </a:r>
          </a:p>
          <a:p>
            <a:pPr lvl="1"/>
            <a:r>
              <a:rPr lang="en-US" dirty="0"/>
              <a:t>Chronic Kidney Disease, </a:t>
            </a:r>
          </a:p>
          <a:p>
            <a:pPr lvl="1"/>
            <a:r>
              <a:rPr lang="en-US" dirty="0"/>
              <a:t>Lung Disease (e.g., COPD, asthma)</a:t>
            </a:r>
          </a:p>
          <a:p>
            <a:pPr lvl="1"/>
            <a:r>
              <a:rPr lang="en-US" dirty="0"/>
              <a:t>Heart Disease</a:t>
            </a:r>
          </a:p>
          <a:p>
            <a:pPr lvl="1"/>
            <a:r>
              <a:rPr lang="en-US" dirty="0"/>
              <a:t>Diabetes</a:t>
            </a:r>
          </a:p>
          <a:p>
            <a:pPr lvl="1"/>
            <a:r>
              <a:rPr lang="en-US" dirty="0"/>
              <a:t>Obesity </a:t>
            </a:r>
          </a:p>
          <a:p>
            <a:r>
              <a:rPr lang="en-US" dirty="0"/>
              <a:t>These conditions are not only present in our patients we care for, but many healthcare workers also have these risk factors</a:t>
            </a:r>
          </a:p>
          <a:p>
            <a:r>
              <a:rPr lang="en-US" dirty="0"/>
              <a:t>Especially concerning in nursing due to an aging workforce</a:t>
            </a:r>
          </a:p>
        </p:txBody>
      </p:sp>
    </p:spTree>
    <p:extLst>
      <p:ext uri="{BB962C8B-B14F-4D97-AF65-F5344CB8AC3E}">
        <p14:creationId xmlns:p14="http://schemas.microsoft.com/office/powerpoint/2010/main" val="3737855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130" y="559359"/>
            <a:ext cx="9875520" cy="1356360"/>
          </a:xfrm>
        </p:spPr>
        <p:txBody>
          <a:bodyPr/>
          <a:lstStyle/>
          <a:p>
            <a:r>
              <a:rPr lang="en-US" dirty="0"/>
              <a:t>United States:  </a:t>
            </a:r>
            <a:br>
              <a:rPr lang="en-US" dirty="0"/>
            </a:br>
            <a:r>
              <a:rPr lang="en-US" dirty="0"/>
              <a:t>Healthcare Personnel Cases &amp; Deaths</a:t>
            </a:r>
          </a:p>
        </p:txBody>
      </p:sp>
      <p:pic>
        <p:nvPicPr>
          <p:cNvPr id="4" name="Content Placeholder 3"/>
          <p:cNvPicPr>
            <a:picLocks noGrp="1" noChangeAspect="1"/>
          </p:cNvPicPr>
          <p:nvPr>
            <p:ph idx="1"/>
          </p:nvPr>
        </p:nvPicPr>
        <p:blipFill>
          <a:blip r:embed="rId2"/>
          <a:stretch>
            <a:fillRect/>
          </a:stretch>
        </p:blipFill>
        <p:spPr>
          <a:xfrm>
            <a:off x="962130" y="2126811"/>
            <a:ext cx="9872663" cy="3819391"/>
          </a:xfrm>
          <a:prstGeom prst="rect">
            <a:avLst/>
          </a:prstGeom>
        </p:spPr>
      </p:pic>
      <p:sp>
        <p:nvSpPr>
          <p:cNvPr id="5" name="TextBox 4"/>
          <p:cNvSpPr txBox="1"/>
          <p:nvPr/>
        </p:nvSpPr>
        <p:spPr>
          <a:xfrm>
            <a:off x="962130" y="5855767"/>
            <a:ext cx="8320036" cy="923330"/>
          </a:xfrm>
          <a:prstGeom prst="rect">
            <a:avLst/>
          </a:prstGeom>
          <a:noFill/>
        </p:spPr>
        <p:txBody>
          <a:bodyPr wrap="square" rtlCol="0">
            <a:spAutoFit/>
          </a:bodyPr>
          <a:lstStyle/>
          <a:p>
            <a:r>
              <a:rPr lang="en-US" dirty="0"/>
              <a:t>Source:  CDC, accessed 10/25/2020</a:t>
            </a:r>
          </a:p>
          <a:p>
            <a:r>
              <a:rPr lang="en-US" dirty="0">
                <a:hlinkClick r:id="rId3"/>
              </a:rPr>
              <a:t>https://covid.cdc.gov/covid-data-tracker/#health-care-personnel</a:t>
            </a:r>
            <a:endParaRPr lang="en-US" dirty="0"/>
          </a:p>
          <a:p>
            <a:endParaRPr lang="en-US" dirty="0"/>
          </a:p>
        </p:txBody>
      </p:sp>
    </p:spTree>
    <p:extLst>
      <p:ext uri="{BB962C8B-B14F-4D97-AF65-F5344CB8AC3E}">
        <p14:creationId xmlns:p14="http://schemas.microsoft.com/office/powerpoint/2010/main" val="391038654"/>
      </p:ext>
    </p:extLst>
  </p:cSld>
  <p:clrMapOvr>
    <a:masterClrMapping/>
  </p:clrMapOvr>
</p:sld>
</file>

<file path=ppt/theme/theme1.xml><?xml version="1.0" encoding="utf-8"?>
<a:theme xmlns:a="http://schemas.openxmlformats.org/drawingml/2006/main" name="Basi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docProps/app.xml><?xml version="1.0" encoding="utf-8"?>
<Properties xmlns="http://schemas.openxmlformats.org/officeDocument/2006/extended-properties" xmlns:vt="http://schemas.openxmlformats.org/officeDocument/2006/docPropsVTypes">
  <Template>Wisp</Template>
  <TotalTime>1156</TotalTime>
  <Words>1374</Words>
  <Application>Microsoft Macintosh PowerPoint</Application>
  <PresentationFormat>Widescreen</PresentationFormat>
  <Paragraphs>161</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Corbel</vt:lpstr>
      <vt:lpstr>Basis</vt:lpstr>
      <vt:lpstr>A Healing Journey Through COVID-19:  Then and Now</vt:lpstr>
      <vt:lpstr>Objectives</vt:lpstr>
      <vt:lpstr>2020:  A Year In Review</vt:lpstr>
      <vt:lpstr>2020:  We Couldn’t Fully Anticipate the What-Ifs</vt:lpstr>
      <vt:lpstr>United States COVID-19 Cases &amp; Death Reported to the CDC since 1/21/2020</vt:lpstr>
      <vt:lpstr>US COVID-19 Case Rate Reported to the CDC in the Last 7 Days, by State/Territory (cases per 100K)</vt:lpstr>
      <vt:lpstr>UCSF Studying the Pathophysiology:  It’s Not Just a Respiratory Virus</vt:lpstr>
      <vt:lpstr>COVID-19 Risk Factors for Severe Illness</vt:lpstr>
      <vt:lpstr>United States:   Healthcare Personnel Cases &amp; Deaths</vt:lpstr>
      <vt:lpstr>A PERSONAL JOURNEY WITH COVID-19  The following information will be shared not to create fear, but to raise awareness for healthcare workers about the risk of COVID-19, recognition of it, action at the first sign/symptom of the virus, and some of the challenges that might be faced in the journey of healing.   The information will also be useful to help you with family members, friends, coworkers, and the patients you care for who might be affected by COVID-19.  </vt:lpstr>
      <vt:lpstr>PowerPoint Presentation</vt:lpstr>
      <vt:lpstr>Clarifying Questions Before We Begin</vt:lpstr>
      <vt:lpstr>Timeline of Onset &amp; Symptoms</vt:lpstr>
      <vt:lpstr>Hospitalization Highlights</vt:lpstr>
      <vt:lpstr>What is Post COVID-19 Syndrome</vt:lpstr>
      <vt:lpstr>Turning Lemons Into Lemonade (Resources for All):  Survivor Corps</vt:lpstr>
      <vt:lpstr>Get Involved:  Research Study Opportunities</vt:lpstr>
      <vt:lpstr>Support and Education</vt:lpstr>
      <vt:lpstr>References</vt:lpstr>
    </vt:vector>
  </TitlesOfParts>
  <Company>DPH</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Personal Journey with COVID-19:  Then and Now</dc:title>
  <dc:creator>KATHLEEN MACKERROW</dc:creator>
  <cp:lastModifiedBy>Microsoft Office User</cp:lastModifiedBy>
  <cp:revision>48</cp:revision>
  <dcterms:created xsi:type="dcterms:W3CDTF">2020-10-25T02:41:04Z</dcterms:created>
  <dcterms:modified xsi:type="dcterms:W3CDTF">2020-10-28T16:31:49Z</dcterms:modified>
</cp:coreProperties>
</file>